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76"/>
  </p:notesMasterIdLst>
  <p:sldIdLst>
    <p:sldId id="256" r:id="rId3"/>
    <p:sldId id="329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70" r:id="rId15"/>
    <p:sldId id="269" r:id="rId16"/>
    <p:sldId id="272" r:id="rId17"/>
    <p:sldId id="330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5" r:id="rId28"/>
    <p:sldId id="332" r:id="rId29"/>
    <p:sldId id="341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2" r:id="rId42"/>
    <p:sldId id="303" r:id="rId43"/>
    <p:sldId id="305" r:id="rId44"/>
    <p:sldId id="306" r:id="rId45"/>
    <p:sldId id="307" r:id="rId46"/>
    <p:sldId id="308" r:id="rId47"/>
    <p:sldId id="309" r:id="rId48"/>
    <p:sldId id="334" r:id="rId49"/>
    <p:sldId id="311" r:id="rId50"/>
    <p:sldId id="335" r:id="rId51"/>
    <p:sldId id="313" r:id="rId52"/>
    <p:sldId id="314" r:id="rId53"/>
    <p:sldId id="315" r:id="rId54"/>
    <p:sldId id="316" r:id="rId55"/>
    <p:sldId id="317" r:id="rId56"/>
    <p:sldId id="337" r:id="rId57"/>
    <p:sldId id="319" r:id="rId58"/>
    <p:sldId id="343" r:id="rId59"/>
    <p:sldId id="350" r:id="rId60"/>
    <p:sldId id="320" r:id="rId61"/>
    <p:sldId id="339" r:id="rId62"/>
    <p:sldId id="346" r:id="rId63"/>
    <p:sldId id="321" r:id="rId64"/>
    <p:sldId id="351" r:id="rId65"/>
    <p:sldId id="347" r:id="rId66"/>
    <p:sldId id="352" r:id="rId67"/>
    <p:sldId id="349" r:id="rId68"/>
    <p:sldId id="336" r:id="rId69"/>
    <p:sldId id="324" r:id="rId70"/>
    <p:sldId id="338" r:id="rId71"/>
    <p:sldId id="348" r:id="rId72"/>
    <p:sldId id="345" r:id="rId73"/>
    <p:sldId id="340" r:id="rId74"/>
    <p:sldId id="344" r:id="rId75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77"/>
      <p:bold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Roboto Mono" panose="020B0604020202020204" charset="0"/>
      <p:regular r:id="rId87"/>
      <p:bold r:id="rId88"/>
      <p:italic r:id="rId89"/>
      <p:boldItalic r:id="rId90"/>
    </p:embeddedFont>
    <p:embeddedFont>
      <p:font typeface="Trebuchet MS" panose="020B060302020202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E6E6E6"/>
    <a:srgbClr val="E3E7E9"/>
    <a:srgbClr val="73C2D7"/>
    <a:srgbClr val="76CDD8"/>
    <a:srgbClr val="464547"/>
    <a:srgbClr val="FF3C91"/>
    <a:srgbClr val="6679CC"/>
    <a:srgbClr val="D2D9DC"/>
    <a:srgbClr val="5E6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1614" y="6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5b19a3e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715b19a3e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205" name="Google Shape;205;g715b19a3e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213" name="Google Shape;2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9031800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719031800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233" name="Google Shape;233;g7190318007_3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19031800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7190318007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221" name="Google Shape;221;g719031800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16f5b96a6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716f5b96a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19031800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719031800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57" name="Google Shape;357;g7190318007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420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15b19a3e4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715b19a3e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15b19a3e4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715b19a3e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118028fa0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7118028fa0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272" name="Google Shape;272;g7118028fa0_1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118028fa0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118028fa0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g7118028fa0_1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18028fa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7118028fa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84" name="Google Shape;84;g7118028fa0_1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15b19a3e4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15b19a3e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5b19a3e4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715b19a3e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118028fa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7118028fa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07" name="Google Shape;307;g7118028fa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15b19a3e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715b19a3e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15" name="Google Shape;315;g715b19a3e4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15b19a3e4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15b19a3e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190318007_1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g719031800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213" name="Google Shape;2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811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ca1ccf6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71ca1ccf6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558" name="Google Shape;558;g71ca1ccf68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6091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19031800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719031800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Nehéz élete van a pure functionnek, nagyon kevés dolgot szabad tennie. És ez a slide extra fontos ezért serif betűtípússal van.</a:t>
            </a:r>
            <a:endParaRPr/>
          </a:p>
        </p:txBody>
      </p:sp>
      <p:sp>
        <p:nvSpPr>
          <p:cNvPr id="357" name="Google Shape;357;g7190318007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190318007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7190318007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66" name="Google Shape;366;g7190318007_1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18028fa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7118028fa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26" name="Google Shape;126;g7118028fa0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190318007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7190318007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79" name="Google Shape;379;g7190318007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18755445b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g71875544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19031800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719031800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398" name="Google Shape;398;g719031800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9031800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7190318007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07" name="Google Shape;407;g7190318007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190318007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7190318007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20" name="Google Shape;420;g7190318007_2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19031800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719031800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33" name="Google Shape;433;g7190318007_1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1903180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71903180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43" name="Google Shape;443;g719031800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19031800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719031800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55" name="Google Shape;455;g7190318007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190318007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7190318007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467" name="Google Shape;467;g7190318007_2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ee0a98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ee0a98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7ee0a98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15b19a3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715b19a3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35" name="Google Shape;135;g715b19a3e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118028fa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118028fa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7118028fa0_1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190318007_1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g719031800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90318007_1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" name="Google Shape;525;g7190318007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190318007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7190318007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90318007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719031800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ee0a98e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ee0a98e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7ee0a98e1e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90318007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719031800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978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ca1ccf6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71ca1ccf6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558" name="Google Shape;558;g71ca1ccf68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ee0a98e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ee0a98e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7ee0a98e1e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hu-HU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6102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190318007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7190318007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575" name="Google Shape;575;g7190318007_1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5b19a3e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715b19a3e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53" name="Google Shape;153;g715b19a3e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190318007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7190318007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584" name="Google Shape;584;g7190318007_1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190318007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7190318007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593" name="Google Shape;593;g7190318007_1_2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190318007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7190318007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Nehéz élete van a pure functionnek, nagyon kevés dolgot szabad tennie. És ez a slide extra fontos ezért serif betűtípússal van.</a:t>
            </a:r>
            <a:endParaRPr/>
          </a:p>
        </p:txBody>
      </p:sp>
      <p:sp>
        <p:nvSpPr>
          <p:cNvPr id="602" name="Google Shape;602;g7190318007_1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190318007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7190318007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11" name="Google Shape;611;g7190318007_1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90318007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719031800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846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1ca1ccf6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71ca1ccf6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29" name="Google Shape;629;g71ca1ccf68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Good, good, NOW we are DONE, and can get to the fun parts.</a:t>
            </a:r>
            <a:endParaRPr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421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5389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1ca1ccf6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71ca1ccf6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38" name="Google Shape;638;g71ca1ccf68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528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15b19a3e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715b19a3e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62" name="Google Shape;162;g715b19a3e4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Good, good, NOW we are DONE, and can get to the fun parts.</a:t>
            </a:r>
            <a:endParaRPr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784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Good, good, NOW we are DONE, and can get to the fun parts.</a:t>
            </a:r>
            <a:endParaRPr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320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385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Good, good, NOW we are DONE, and can get to the fun parts.</a:t>
            </a:r>
            <a:endParaRPr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168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hu-HU"/>
              <a:t>Good, good, NOW we are DONE, and can get to the fun parts.</a:t>
            </a:r>
            <a:endParaRPr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3835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90318007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7190318007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51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1ca1ccf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71ca1ccf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670" name="Google Shape;670;g71ca1ccf68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1ca1ccf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71ca1ccf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70" name="Google Shape;670;g71ca1ccf68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49151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1ca1ccf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g71ca1ccf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47" name="Google Shape;647;g71ca1ccf68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04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15b19a3e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715b19a3e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71" name="Google Shape;171;g715b19a3e4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1ca1ccf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71ca1ccf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670" name="Google Shape;670;g71ca1ccf68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78628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1ca1ccf6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71ca1ccf6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670" name="Google Shape;670;g71ca1ccf68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96532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ca1ccf6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71ca1ccf6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558" name="Google Shape;558;g71ca1ccf68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85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5b19a3e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715b19a3e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80" name="Google Shape;180;g715b19a3e4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8755445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718755445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189" name="Google Shape;189;g718755445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hu-HU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»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3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4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5"/>
          </p:nvPr>
        </p:nvSpPr>
        <p:spPr>
          <a:xfrm>
            <a:off x="627880" y="504826"/>
            <a:ext cx="1243502" cy="45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itle Only">
  <p:cSld name="Blank 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Content">
  <p:cSld name="Bullete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60363" y="1439864"/>
            <a:ext cx="8339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2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EPAM Blue">
  <p:cSld name="Quote - EPAM Blue">
    <p:bg>
      <p:bgPr>
        <a:solidFill>
          <a:schemeClr val="accen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780953" y="2797813"/>
            <a:ext cx="5582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 amt="16000"/>
          </a:blip>
          <a:srcRect t="63049" r="42495"/>
          <a:stretch/>
        </p:blipFill>
        <p:spPr>
          <a:xfrm>
            <a:off x="1" y="-163253"/>
            <a:ext cx="1548203" cy="11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 amt="16000"/>
          </a:blip>
          <a:srcRect t="63049" r="42495"/>
          <a:stretch/>
        </p:blipFill>
        <p:spPr>
          <a:xfrm rot="10800000">
            <a:off x="7595797" y="5304961"/>
            <a:ext cx="1548203" cy="118744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7413441" y="6435519"/>
            <a:ext cx="13734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82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2929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2929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36575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627880" y="504826"/>
            <a:ext cx="1243502" cy="458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>
            <a:spLocks noGrp="1"/>
          </p:cNvSpPr>
          <p:nvPr>
            <p:ph type="pic" idx="4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2073088" y="571499"/>
            <a:ext cx="0" cy="34738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3"/>
          <p:cNvSpPr txBox="1">
            <a:spLocks noGrp="1"/>
          </p:cNvSpPr>
          <p:nvPr>
            <p:ph type="body" idx="5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•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–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Char char="»"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365750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&amp;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52473" y="1438656"/>
            <a:ext cx="8339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ide">
  <p:cSld name="Title &amp; Content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5870600" y="681550"/>
            <a:ext cx="3273300" cy="5794500"/>
          </a:xfrm>
          <a:prstGeom prst="rect">
            <a:avLst/>
          </a:prstGeom>
          <a:solidFill>
            <a:srgbClr val="000000">
              <a:alpha val="139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5870600" y="681550"/>
            <a:ext cx="123300" cy="5794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352473" y="1438656"/>
            <a:ext cx="8339400" cy="4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itle">
  <p:cSld name="Image 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31825" y="2075577"/>
            <a:ext cx="69105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5143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5143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•"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5143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5143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»"/>
              <a:defRPr sz="45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660400" y="4453468"/>
            <a:ext cx="64881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660399" y="5459485"/>
            <a:ext cx="3649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>
            <a:spLocks noGrp="1"/>
          </p:cNvSpPr>
          <p:nvPr>
            <p:ph type="pic" idx="5"/>
          </p:nvPr>
        </p:nvSpPr>
        <p:spPr>
          <a:xfrm>
            <a:off x="627880" y="673101"/>
            <a:ext cx="1243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No Image)">
  <p:cSld name="Section Title (No Image)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872404" y="5263636"/>
            <a:ext cx="5015100" cy="8628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spcFirstLastPara="1" wrap="square" lIns="137150" tIns="27425" rIns="13715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872404" y="4525827"/>
            <a:ext cx="3688500" cy="8628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spcFirstLastPara="1" wrap="square" lIns="137150" tIns="27425" rIns="13715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72404" y="3826604"/>
            <a:ext cx="5285700" cy="8628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spcFirstLastPara="1" wrap="square" lIns="137150" tIns="2742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Trebuchet MS"/>
              <a:buNone/>
              <a:defRPr sz="3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/>
          <p:nvPr/>
        </p:nvSpPr>
        <p:spPr>
          <a:xfrm>
            <a:off x="781354" y="3328611"/>
            <a:ext cx="64881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866628" y="3276169"/>
            <a:ext cx="3731100" cy="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itle">
  <p:cSld name="Text 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632881" y="1889828"/>
            <a:ext cx="74508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658067" y="3839365"/>
            <a:ext cx="26262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2742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3"/>
          </p:nvPr>
        </p:nvSpPr>
        <p:spPr>
          <a:xfrm>
            <a:off x="660399" y="5459485"/>
            <a:ext cx="36498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>
            <a:spLocks noGrp="1"/>
          </p:cNvSpPr>
          <p:nvPr>
            <p:ph type="pic" idx="4"/>
          </p:nvPr>
        </p:nvSpPr>
        <p:spPr>
          <a:xfrm>
            <a:off x="627880" y="673101"/>
            <a:ext cx="12435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>
            <a:spLocks noGrp="1"/>
          </p:cNvSpPr>
          <p:nvPr>
            <p:ph type="pic" idx="5"/>
          </p:nvPr>
        </p:nvSpPr>
        <p:spPr>
          <a:xfrm>
            <a:off x="2286351" y="673100"/>
            <a:ext cx="14115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cxnSp>
        <p:nvCxnSpPr>
          <p:cNvPr id="59" name="Google Shape;59;p11"/>
          <p:cNvCxnSpPr/>
          <p:nvPr/>
        </p:nvCxnSpPr>
        <p:spPr>
          <a:xfrm>
            <a:off x="2073088" y="761999"/>
            <a:ext cx="0" cy="4632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475307"/>
            <a:ext cx="9155100" cy="3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Google Shape;27;p5"/>
          <p:cNvSpPr txBox="1"/>
          <p:nvPr/>
        </p:nvSpPr>
        <p:spPr>
          <a:xfrm>
            <a:off x="7421113" y="6533385"/>
            <a:ext cx="1493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hu-HU" sz="800" b="0" i="0" u="none" strike="noStrike" cap="none">
                <a:solidFill>
                  <a:srgbClr val="CCCCCC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800" b="0" i="0" u="none" strike="noStrike" cap="none">
              <a:solidFill>
                <a:srgbClr val="CCCC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880559" y="6562319"/>
            <a:ext cx="23166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hu-HU" sz="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5"/>
          <p:cNvCxnSpPr/>
          <p:nvPr/>
        </p:nvCxnSpPr>
        <p:spPr>
          <a:xfrm>
            <a:off x="813249" y="6587744"/>
            <a:ext cx="0" cy="16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" name="Google Shape;30;p5" descr="logo_footer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2224" y="6575244"/>
            <a:ext cx="476250" cy="1694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mailto:Judit_Bartha@epam.com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primers/promi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creation-exampl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rxjs.io/learn-rxjs/operators/creation/time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earnrxjs.io/learn-rxjs/operators/creation/interva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subscription-example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basic-operation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ug2ez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basic-operation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ckblitz.com/edit/rxjs-advanced-operation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observe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hyperlink" Target="https://medium.com/@benlesh/hot-vs-cold-observables-f8094ed53339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xmarbles.com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earnrxjs.io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rxjs-presentation-homework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ckblitz.com/edit/rxjs-presentation-only-promises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Judit_Bartha@epam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1459"/>
          <a:stretch/>
        </p:blipFill>
        <p:spPr>
          <a:xfrm flipH="1">
            <a:off x="0" y="-1"/>
            <a:ext cx="9144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519158-57BC-4462-B546-547172C89063}"/>
              </a:ext>
            </a:extLst>
          </p:cNvPr>
          <p:cNvSpPr/>
          <p:nvPr/>
        </p:nvSpPr>
        <p:spPr>
          <a:xfrm>
            <a:off x="-1" y="0"/>
            <a:ext cx="9143999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B8CD8-2354-4257-B63F-DA6959C0CBCE}"/>
              </a:ext>
            </a:extLst>
          </p:cNvPr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31824" y="1760378"/>
            <a:ext cx="77247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hu-HU" dirty="0"/>
              <a:t>Advanced </a:t>
            </a:r>
            <a:r>
              <a:rPr lang="hu-HU" b="1" dirty="0"/>
              <a:t>Async</a:t>
            </a:r>
            <a:r>
              <a:rPr lang="hu-HU" dirty="0"/>
              <a:t>hronicity</a:t>
            </a:r>
            <a:endParaRPr sz="4100"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3"/>
          </p:nvPr>
        </p:nvSpPr>
        <p:spPr>
          <a:xfrm>
            <a:off x="708025" y="2369784"/>
            <a:ext cx="648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None/>
            </a:pPr>
            <a:r>
              <a:rPr lang="hu-HU" dirty="0"/>
              <a:t>An Introduction to advanced patterns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4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hu-HU"/>
              <a:t>MARCH 24, 2020</a:t>
            </a:r>
            <a:endParaRPr dirty="0"/>
          </a:p>
        </p:txBody>
      </p:sp>
      <p:pic>
        <p:nvPicPr>
          <p:cNvPr id="79" name="Google Shape;79;p16" descr="logo_cover_5.pn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 t="3538" b="3538"/>
          <a:stretch/>
        </p:blipFill>
        <p:spPr>
          <a:xfrm>
            <a:off x="627880" y="504826"/>
            <a:ext cx="1243502" cy="45823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31825" y="5141983"/>
            <a:ext cx="3649662" cy="37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hu-HU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JUDIT BARTHA</a:t>
            </a:r>
            <a:endParaRPr sz="18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Async / await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t="14398"/>
          <a:stretch/>
        </p:blipFill>
        <p:spPr>
          <a:xfrm>
            <a:off x="0" y="2063651"/>
            <a:ext cx="8839201" cy="26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0" y="3826600"/>
            <a:ext cx="9144000" cy="862800"/>
          </a:xfrm>
          <a:prstGeom prst="rect">
            <a:avLst/>
          </a:prstGeom>
          <a:solidFill>
            <a:srgbClr val="FF3C9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27425" rIns="137150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b="1" dirty="0"/>
              <a:t>RxJS</a:t>
            </a:r>
            <a:r>
              <a:rPr lang="hu-HU" sz="3200" dirty="0"/>
              <a:t>: an introduction</a:t>
            </a:r>
            <a:endParaRPr sz="3200" dirty="0"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350" y="812500"/>
            <a:ext cx="2275300" cy="22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1;p26">
            <a:extLst>
              <a:ext uri="{FF2B5EF4-FFF2-40B4-BE49-F238E27FC236}">
                <a16:creationId xmlns:a16="http://schemas.microsoft.com/office/drawing/2014/main" id="{E1C9FCDD-A2EC-405B-9F1C-2AC01BE2F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475" y="1212850"/>
            <a:ext cx="8339400" cy="221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000" dirty="0">
                <a:solidFill>
                  <a:srgbClr val="E6E6E6"/>
                </a:solidFill>
                <a:latin typeface="Trebuchet MS"/>
                <a:ea typeface="Trebuchet MS"/>
                <a:cs typeface="Trebuchet MS"/>
                <a:sym typeface="Trebuchet MS"/>
              </a:rPr>
              <a:t>What if there was </a:t>
            </a:r>
            <a:r>
              <a:rPr lang="hu-HU" sz="5400" b="1" dirty="0">
                <a:solidFill>
                  <a:srgbClr val="E6E6E6"/>
                </a:solidFill>
                <a:latin typeface="Trebuchet MS"/>
                <a:ea typeface="Trebuchet MS"/>
                <a:cs typeface="Trebuchet MS"/>
                <a:sym typeface="Trebuchet MS"/>
              </a:rPr>
              <a:t>another way</a:t>
            </a:r>
            <a:r>
              <a:rPr lang="hu-HU" sz="5400" dirty="0">
                <a:solidFill>
                  <a:srgbClr val="E6E6E6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5400" dirty="0">
              <a:solidFill>
                <a:srgbClr val="E6E6E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 dirty="0"/>
              <a:t>What is </a:t>
            </a:r>
            <a:r>
              <a:rPr lang="hu-HU" sz="2600" b="1" dirty="0"/>
              <a:t>RXJS</a:t>
            </a:r>
            <a:r>
              <a:rPr lang="hu-HU" sz="2600" dirty="0"/>
              <a:t>?</a:t>
            </a:r>
            <a:endParaRPr sz="2600"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2"/>
          </p:nvPr>
        </p:nvSpPr>
        <p:spPr>
          <a:xfrm>
            <a:off x="316259" y="1139892"/>
            <a:ext cx="8339400" cy="375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RxJS is a </a:t>
            </a:r>
            <a:r>
              <a:rPr lang="hu-HU" sz="1800" b="1" dirty="0"/>
              <a:t>library </a:t>
            </a:r>
            <a:r>
              <a:rPr lang="hu-HU" sz="1800" dirty="0"/>
              <a:t>for </a:t>
            </a:r>
            <a:r>
              <a:rPr lang="hu-HU" sz="1800" b="1" dirty="0">
                <a:solidFill>
                  <a:srgbClr val="6679CC"/>
                </a:solidFill>
              </a:rPr>
              <a:t>reactive programming</a:t>
            </a:r>
            <a:r>
              <a:rPr lang="hu-HU" sz="1800" dirty="0"/>
              <a:t> using </a:t>
            </a:r>
            <a:r>
              <a:rPr lang="hu-HU" sz="1800" b="1" dirty="0">
                <a:solidFill>
                  <a:srgbClr val="FF3C91"/>
                </a:solidFill>
              </a:rPr>
              <a:t>Observables</a:t>
            </a:r>
            <a:r>
              <a:rPr lang="hu-HU" sz="1800" dirty="0"/>
              <a:t>, to make it easier to compose asynchronous or callback-based code.</a:t>
            </a:r>
            <a:r>
              <a:rPr lang="hu-HU" sz="1800" dirty="0">
                <a:solidFill>
                  <a:srgbClr val="6679CC"/>
                </a:solidFill>
              </a:rPr>
              <a:t> </a:t>
            </a:r>
            <a:br>
              <a:rPr lang="hu-HU" sz="1800" dirty="0">
                <a:solidFill>
                  <a:srgbClr val="6679CC"/>
                </a:solidFill>
              </a:rPr>
            </a:br>
            <a:r>
              <a:rPr lang="hu-HU" sz="1800" dirty="0"/>
              <a:t>It provides useful </a:t>
            </a:r>
            <a:r>
              <a:rPr lang="hu-HU" sz="1800" b="1" dirty="0"/>
              <a:t>types</a:t>
            </a:r>
            <a:r>
              <a:rPr lang="hu-HU" sz="1800" dirty="0"/>
              <a:t>: </a:t>
            </a:r>
            <a:endParaRPr sz="1800" dirty="0"/>
          </a:p>
          <a:p>
            <a:pPr marL="914400" lvl="0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hu-HU" sz="1800" dirty="0">
                <a:latin typeface="Roboto Mono"/>
                <a:ea typeface="Roboto Mono"/>
                <a:cs typeface="Roboto Mono"/>
                <a:sym typeface="Roboto Mono"/>
              </a:rPr>
              <a:t>Observable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hu-HU" sz="1800" dirty="0">
                <a:latin typeface="Roboto Mono"/>
                <a:ea typeface="Roboto Mono"/>
                <a:cs typeface="Roboto Mono"/>
                <a:sym typeface="Roboto Mono"/>
              </a:rPr>
              <a:t>Observer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hu-HU" sz="1800" dirty="0">
                <a:latin typeface="Roboto Mono"/>
                <a:ea typeface="Roboto Mono"/>
                <a:cs typeface="Roboto Mono"/>
                <a:sym typeface="Roboto Mono"/>
              </a:rPr>
              <a:t>Schedulers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hu-HU" sz="1800" dirty="0">
                <a:latin typeface="Roboto Mono"/>
                <a:ea typeface="Roboto Mono"/>
                <a:cs typeface="Roboto Mono"/>
                <a:sym typeface="Roboto Mono"/>
              </a:rPr>
              <a:t>Subjects </a:t>
            </a:r>
            <a:endParaRPr dirty="0">
              <a:solidFill>
                <a:srgbClr val="6679CC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dirty="0">
              <a:solidFill>
                <a:srgbClr val="5F9182"/>
              </a:solidFill>
            </a:endParaRPr>
          </a:p>
          <a:p>
            <a:pPr marL="0" indent="0"/>
            <a:r>
              <a:rPr lang="en-US" sz="1800" dirty="0"/>
              <a:t>And </a:t>
            </a:r>
            <a:r>
              <a:rPr lang="en-US" sz="1800" b="1" dirty="0"/>
              <a:t>o</a:t>
            </a:r>
            <a:r>
              <a:rPr lang="hu-HU" sz="1800" b="1" dirty="0"/>
              <a:t>perators </a:t>
            </a:r>
            <a:r>
              <a:rPr lang="hu-HU" sz="1800" dirty="0"/>
              <a:t>inspired by </a:t>
            </a:r>
            <a:r>
              <a:rPr lang="hu-HU" sz="1800" i="1" dirty="0">
                <a:latin typeface="Roboto Mono"/>
                <a:ea typeface="Roboto Mono"/>
                <a:cs typeface="Roboto Mono"/>
                <a:sym typeface="Roboto Mono"/>
              </a:rPr>
              <a:t>Array#extras</a:t>
            </a:r>
            <a:r>
              <a:rPr lang="hu-HU" sz="1800" dirty="0"/>
              <a:t> (</a:t>
            </a:r>
            <a:r>
              <a:rPr lang="hu-HU" sz="1800" dirty="0">
                <a:latin typeface="Roboto Mono"/>
                <a:ea typeface="Roboto Mono"/>
                <a:cs typeface="Roboto Mono"/>
                <a:sym typeface="Roboto Mono"/>
              </a:rPr>
              <a:t>map, filter, reduce, some</a:t>
            </a:r>
            <a:r>
              <a:rPr lang="hu-HU" sz="1800" dirty="0"/>
              <a:t>) </a:t>
            </a:r>
            <a:br>
              <a:rPr lang="hu-HU" sz="1800" dirty="0"/>
            </a:br>
            <a:r>
              <a:rPr lang="hu-HU" sz="1800" dirty="0"/>
              <a:t>to allow handling asynchronous events as </a:t>
            </a:r>
            <a:r>
              <a:rPr lang="hu-HU" sz="1800" b="1" i="1" dirty="0">
                <a:solidFill>
                  <a:srgbClr val="DF6D86"/>
                </a:solidFill>
              </a:rPr>
              <a:t>collections</a:t>
            </a:r>
            <a:r>
              <a:rPr lang="hu-HU" sz="1800" dirty="0"/>
              <a:t>.</a:t>
            </a:r>
            <a:endParaRPr lang="en-US" sz="1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244;p31">
            <a:extLst>
              <a:ext uri="{FF2B5EF4-FFF2-40B4-BE49-F238E27FC236}">
                <a16:creationId xmlns:a16="http://schemas.microsoft.com/office/drawing/2014/main" id="{DA0B2DB0-140A-421B-82D9-D17A706276A9}"/>
              </a:ext>
            </a:extLst>
          </p:cNvPr>
          <p:cNvSpPr txBox="1">
            <a:spLocks/>
          </p:cNvSpPr>
          <p:nvPr/>
        </p:nvSpPr>
        <p:spPr>
          <a:xfrm>
            <a:off x="352473" y="5017056"/>
            <a:ext cx="8339400" cy="83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/>
            <a:r>
              <a:rPr lang="en-GB" sz="2800" dirty="0"/>
              <a:t>A tool for managing </a:t>
            </a:r>
            <a:r>
              <a:rPr lang="en-GB" sz="3200" b="1" dirty="0">
                <a:solidFill>
                  <a:srgbClr val="5E6687"/>
                </a:solidFill>
              </a:rPr>
              <a:t>sequences of events.</a:t>
            </a:r>
            <a:endParaRPr lang="en-GB" sz="3200" dirty="0">
              <a:solidFill>
                <a:srgbClr val="5E66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520"/>
              </a:spcBef>
              <a:spcAft>
                <a:spcPts val="0"/>
              </a:spcAft>
              <a:buNone/>
            </a:pPr>
            <a:r>
              <a:rPr lang="hu-HU" sz="2600"/>
              <a:t>The cost of RxJS</a:t>
            </a:r>
            <a:endParaRPr sz="2600"/>
          </a:p>
        </p:txBody>
      </p:sp>
      <p:sp>
        <p:nvSpPr>
          <p:cNvPr id="236" name="Google Shape;236;p30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F2167-E448-4654-8AFA-9F0DCE025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1" y="1109339"/>
            <a:ext cx="7430537" cy="46393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520"/>
              </a:spcBef>
              <a:spcAft>
                <a:spcPts val="0"/>
              </a:spcAft>
              <a:buNone/>
            </a:pPr>
            <a:r>
              <a:rPr lang="hu-HU" sz="2600" dirty="0"/>
              <a:t>Who is using RxJS?</a:t>
            </a:r>
            <a:endParaRPr sz="2600" dirty="0"/>
          </a:p>
        </p:txBody>
      </p:sp>
      <p:sp>
        <p:nvSpPr>
          <p:cNvPr id="224" name="Google Shape;224;p29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195" y="3429000"/>
            <a:ext cx="2960301" cy="29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77" y="4693919"/>
            <a:ext cx="3735791" cy="130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675" y="932700"/>
            <a:ext cx="28575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CCA91F0-448D-47C4-9782-DB2DA39A8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84" y="1312652"/>
            <a:ext cx="4328091" cy="177194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1E5141-9104-4F9E-A45B-12C99220D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5700" y="3084601"/>
            <a:ext cx="1314451" cy="13144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1273950" y="1441475"/>
            <a:ext cx="6596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ReactiveX </a:t>
            </a:r>
            <a:r>
              <a:rPr lang="hu-HU" sz="3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is a combination of the best parts of the </a:t>
            </a:r>
            <a:r>
              <a:rPr lang="hu-HU" sz="3000" b="1" dirty="0">
                <a:solidFill>
                  <a:srgbClr val="FF4194"/>
                </a:solidFill>
                <a:latin typeface="Trebuchet MS"/>
                <a:ea typeface="Trebuchet MS"/>
                <a:cs typeface="Trebuchet MS"/>
                <a:sym typeface="Trebuchet MS"/>
              </a:rPr>
              <a:t>Observer</a:t>
            </a:r>
            <a:r>
              <a:rPr lang="hu-HU" sz="3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pattern,</a:t>
            </a:r>
            <a:r>
              <a:rPr lang="hu-HU" sz="3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hu-HU" sz="3000" b="1" dirty="0">
                <a:solidFill>
                  <a:srgbClr val="DF6D86"/>
                </a:solidFill>
                <a:latin typeface="Trebuchet MS"/>
                <a:ea typeface="Trebuchet MS"/>
                <a:cs typeface="Trebuchet MS"/>
                <a:sym typeface="Trebuchet MS"/>
              </a:rPr>
              <a:t>Iterator</a:t>
            </a:r>
            <a:r>
              <a:rPr lang="hu-HU" sz="3000" dirty="0">
                <a:solidFill>
                  <a:srgbClr val="DF6D86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pattern and</a:t>
            </a:r>
            <a:r>
              <a:rPr lang="hu-HU" sz="3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b="1" dirty="0">
                <a:solidFill>
                  <a:srgbClr val="6679CC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functional programming</a:t>
            </a:r>
            <a:endParaRPr sz="30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56;p33">
            <a:extLst>
              <a:ext uri="{FF2B5EF4-FFF2-40B4-BE49-F238E27FC236}">
                <a16:creationId xmlns:a16="http://schemas.microsoft.com/office/drawing/2014/main" id="{8643D3BE-FD06-4770-AC4B-B47F7545B9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654611"/>
            <a:ext cx="9144000" cy="5295339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L</a:t>
            </a:r>
            <a:r>
              <a:rPr lang="hu-HU" sz="54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et’s break that down.</a:t>
            </a:r>
            <a:endParaRPr sz="5400" dirty="0">
              <a:solidFill>
                <a:schemeClr val="bg1">
                  <a:lumMod val="9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" name="Google Shape;257;p33">
            <a:extLst>
              <a:ext uri="{FF2B5EF4-FFF2-40B4-BE49-F238E27FC236}">
                <a16:creationId xmlns:a16="http://schemas.microsoft.com/office/drawing/2014/main" id="{C3C4FE19-DDAF-4BD0-911D-28CBF60FB3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100" y="4122975"/>
            <a:ext cx="1952900" cy="236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937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273950" y="1441475"/>
            <a:ext cx="6596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</a:pP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ReactiveX </a:t>
            </a:r>
            <a:r>
              <a:rPr lang="hu-HU" sz="3000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is a combination of the best parts of the</a:t>
            </a:r>
            <a:r>
              <a:rPr lang="hu-HU" sz="3000" dirty="0">
                <a:solidFill>
                  <a:schemeClr val="accent1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b="1" dirty="0">
                <a:solidFill>
                  <a:srgbClr val="FF3C91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Observer</a:t>
            </a:r>
            <a:r>
              <a:rPr lang="hu-HU" sz="3000" dirty="0">
                <a:solidFill>
                  <a:srgbClr val="FF3C91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dirty="0">
                <a:solidFill>
                  <a:srgbClr val="CCCCCC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pattern</a:t>
            </a:r>
            <a:r>
              <a:rPr lang="hu-HU" sz="3000" dirty="0">
                <a:solidFill>
                  <a:srgbClr val="CCCCCC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hu-HU" sz="3000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Iterator</a:t>
            </a:r>
            <a:r>
              <a:rPr lang="hu-HU" sz="3000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pattern and </a:t>
            </a: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functional programming</a:t>
            </a:r>
            <a:endParaRPr sz="3000" dirty="0">
              <a:solidFill>
                <a:schemeClr val="tx2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620725" y="1213650"/>
            <a:ext cx="8069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The</a:t>
            </a:r>
            <a:r>
              <a:rPr lang="hu-HU" sz="2800" dirty="0">
                <a:solidFill>
                  <a:srgbClr val="CCCC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800" b="1" dirty="0">
                <a:solidFill>
                  <a:srgbClr val="FF3C91"/>
                </a:solidFill>
                <a:latin typeface="Trebuchet MS"/>
                <a:ea typeface="Trebuchet MS"/>
                <a:cs typeface="Trebuchet MS"/>
                <a:sym typeface="Trebuchet MS"/>
              </a:rPr>
              <a:t>Observer</a:t>
            </a:r>
            <a:r>
              <a:rPr lang="hu-HU" sz="2800" dirty="0">
                <a:solidFill>
                  <a:srgbClr val="FF3C9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pattern is a software design </a:t>
            </a:r>
            <a:endParaRPr sz="2800" dirty="0">
              <a:solidFill>
                <a:schemeClr val="bg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pattern in which an object, called the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Subject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maintains a list of its dependents, called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Observers</a:t>
            </a: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, and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notifies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them 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automatically of any state changes </a:t>
            </a:r>
            <a:endParaRPr sz="2800" dirty="0">
              <a:solidFill>
                <a:schemeClr val="bg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(usually by calling one of their methods).</a:t>
            </a:r>
            <a:endParaRPr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 b="1" dirty="0"/>
              <a:t>Observer </a:t>
            </a:r>
            <a:r>
              <a:rPr lang="hu-HU" sz="2600" dirty="0"/>
              <a:t>pattern</a:t>
            </a:r>
            <a:r>
              <a:rPr lang="en-US" sz="2600" dirty="0"/>
              <a:t> in real life</a:t>
            </a:r>
            <a:endParaRPr sz="2600" dirty="0"/>
          </a:p>
        </p:txBody>
      </p:sp>
      <p:sp>
        <p:nvSpPr>
          <p:cNvPr id="275" name="Google Shape;275;p36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13101-18F1-4CD3-A391-96AE3C9F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5913"/>
            <a:ext cx="3250793" cy="3250793"/>
          </a:xfrm>
          <a:prstGeom prst="rect">
            <a:avLst/>
          </a:prstGeom>
        </p:spPr>
      </p:pic>
      <p:sp>
        <p:nvSpPr>
          <p:cNvPr id="9" name="Google Shape;216;p28">
            <a:extLst>
              <a:ext uri="{FF2B5EF4-FFF2-40B4-BE49-F238E27FC236}">
                <a16:creationId xmlns:a16="http://schemas.microsoft.com/office/drawing/2014/main" id="{5F784A74-ADF6-4AF4-99F8-4E83D592ABE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16259" y="1139893"/>
            <a:ext cx="8339400" cy="484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We </a:t>
            </a:r>
            <a:r>
              <a:rPr lang="en-US" sz="2800" b="1" dirty="0">
                <a:solidFill>
                  <a:srgbClr val="5E6687"/>
                </a:solidFill>
              </a:rPr>
              <a:t>follow</a:t>
            </a:r>
            <a:r>
              <a:rPr lang="en-US" sz="2800" b="1" dirty="0"/>
              <a:t> </a:t>
            </a:r>
            <a:r>
              <a:rPr lang="en-US" sz="2800" dirty="0"/>
              <a:t>things everyday.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We can </a:t>
            </a:r>
            <a:r>
              <a:rPr lang="en-US" sz="2800" b="1" dirty="0">
                <a:solidFill>
                  <a:srgbClr val="5E6687"/>
                </a:solidFill>
              </a:rPr>
              <a:t>subscribe</a:t>
            </a:r>
            <a:r>
              <a:rPr lang="en-US" sz="2800" dirty="0"/>
              <a:t> to channels or content feeds.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It’s entirely ubiquitous in our day-to-day life.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Every time you click a bell,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or follow someone, you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become their </a:t>
            </a:r>
            <a:r>
              <a:rPr lang="en-US" sz="2800" b="1" dirty="0"/>
              <a:t>Observer.</a:t>
            </a:r>
          </a:p>
          <a:p>
            <a:pPr indent="0"/>
            <a:endParaRPr sz="2000" dirty="0">
              <a:solidFill>
                <a:srgbClr val="6679CC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sz="2000"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C5D074E5-05C4-4394-A939-C5676EA3F424}"/>
              </a:ext>
            </a:extLst>
          </p:cNvPr>
          <p:cNvSpPr/>
          <p:nvPr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A43A7F30-F2FF-4F3D-9B63-90E0D278B2A1}"/>
              </a:ext>
            </a:extLst>
          </p:cNvPr>
          <p:cNvSpPr txBox="1">
            <a:spLocks/>
          </p:cNvSpPr>
          <p:nvPr/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F055EF-CCB8-4971-BCB5-A8AEDE12E85A}"/>
              </a:ext>
            </a:extLst>
          </p:cNvPr>
          <p:cNvSpPr/>
          <p:nvPr/>
        </p:nvSpPr>
        <p:spPr>
          <a:xfrm>
            <a:off x="6228906" y="2235329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996668C-53E0-4C40-B29B-5E140497A026}"/>
              </a:ext>
            </a:extLst>
          </p:cNvPr>
          <p:cNvSpPr/>
          <p:nvPr/>
        </p:nvSpPr>
        <p:spPr>
          <a:xfrm>
            <a:off x="5333999" y="0"/>
            <a:ext cx="3810001" cy="6471821"/>
          </a:xfrm>
          <a:prstGeom prst="rect">
            <a:avLst/>
          </a:prstGeom>
          <a:solidFill>
            <a:srgbClr val="76CD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B81A0A-1A38-440A-B97B-A88AD8629705}"/>
              </a:ext>
            </a:extLst>
          </p:cNvPr>
          <p:cNvSpPr/>
          <p:nvPr/>
        </p:nvSpPr>
        <p:spPr>
          <a:xfrm>
            <a:off x="6228906" y="2057340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88F6205A-0FC0-4097-A530-446B91FBBB66}"/>
              </a:ext>
            </a:extLst>
          </p:cNvPr>
          <p:cNvSpPr txBox="1">
            <a:spLocks/>
          </p:cNvSpPr>
          <p:nvPr/>
        </p:nvSpPr>
        <p:spPr>
          <a:xfrm>
            <a:off x="673894" y="1780394"/>
            <a:ext cx="3986211" cy="2696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hu-HU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Software Engineer at EPAM Systems</a:t>
            </a:r>
          </a:p>
          <a:p>
            <a:pPr>
              <a:lnSpc>
                <a:spcPct val="120000"/>
              </a:lnSpc>
            </a:pPr>
            <a:r>
              <a:rPr lang="hu-HU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Working at EPAM since February 2018</a:t>
            </a:r>
          </a:p>
          <a:p>
            <a:pPr>
              <a:lnSpc>
                <a:spcPct val="120000"/>
              </a:lnSpc>
            </a:pPr>
            <a:r>
              <a:rPr lang="hu-HU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JavaScript UI developer</a:t>
            </a:r>
          </a:p>
          <a:p>
            <a:pPr lvl="1">
              <a:lnSpc>
                <a:spcPct val="120000"/>
              </a:lnSpc>
            </a:pPr>
            <a:endParaRPr lang="hu-HU" sz="1600" dirty="0">
              <a:solidFill>
                <a:srgbClr val="464547"/>
              </a:solidFill>
            </a:endParaRPr>
          </a:p>
          <a:p>
            <a:pPr>
              <a:lnSpc>
                <a:spcPct val="120000"/>
              </a:lnSpc>
            </a:pPr>
            <a:r>
              <a:rPr lang="hu-HU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Graduate of the University of Debrecen</a:t>
            </a:r>
            <a:r>
              <a:rPr lang="en-US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, </a:t>
            </a:r>
            <a:r>
              <a:rPr lang="hu-HU" sz="1600" dirty="0">
                <a:solidFill>
                  <a:srgbClr val="464547"/>
                </a:solidFill>
                <a:latin typeface="Trebuchet MS" panose="020B0603020202020204" pitchFamily="34" charset="0"/>
              </a:rPr>
              <a:t>Computer Science BSc</a:t>
            </a:r>
            <a:endParaRPr lang="en-US" sz="1600" dirty="0">
              <a:solidFill>
                <a:srgbClr val="464547"/>
              </a:solidFill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</a:pPr>
            <a:endParaRPr lang="hu-HU" dirty="0">
              <a:solidFill>
                <a:srgbClr val="464547"/>
              </a:solidFill>
              <a:latin typeface="Trebuchet MS" panose="020B06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464547"/>
                </a:solidFill>
                <a:latin typeface="Trebuchet MS" panose="020B0603020202020204" pitchFamily="34" charset="0"/>
              </a:rPr>
              <a:t>Please feel free to email to me at</a:t>
            </a:r>
            <a:r>
              <a:rPr lang="hu-HU" dirty="0">
                <a:latin typeface="Trebuchet MS" panose="020B0603020202020204" pitchFamily="34" charset="0"/>
              </a:rPr>
              <a:t> </a:t>
            </a:r>
            <a:r>
              <a:rPr lang="hu-HU" sz="1600" dirty="0">
                <a:latin typeface="Trebuchet MS" panose="020B0603020202020204" pitchFamily="34" charset="0"/>
                <a:hlinkClick r:id="rId2"/>
              </a:rPr>
              <a:t>Judit_Bartha@epam.com</a:t>
            </a:r>
            <a:endParaRPr lang="hu-HU" sz="1600" dirty="0">
              <a:latin typeface="Trebuchet MS" panose="020B0603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FF88F11-9950-423F-9792-78122494B965}"/>
              </a:ext>
            </a:extLst>
          </p:cNvPr>
          <p:cNvSpPr txBox="1">
            <a:spLocks/>
          </p:cNvSpPr>
          <p:nvPr/>
        </p:nvSpPr>
        <p:spPr>
          <a:xfrm>
            <a:off x="673893" y="1079500"/>
            <a:ext cx="3986212" cy="342900"/>
          </a:xfrm>
          <a:prstGeom prst="rect">
            <a:avLst/>
          </a:prstGeom>
        </p:spPr>
        <p:txBody>
          <a:bodyPr wrap="none" bIns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all" spc="200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76CDD8"/>
                </a:solidFill>
                <a:latin typeface="Arial Black" panose="020B0A04020102020204" pitchFamily="34" charset="0"/>
              </a:rPr>
              <a:t>Who am </a:t>
            </a:r>
            <a:r>
              <a:rPr lang="en-US" sz="2000" dirty="0" err="1">
                <a:solidFill>
                  <a:srgbClr val="76CDD8"/>
                </a:solidFill>
                <a:latin typeface="Arial Black" panose="020B0A04020102020204" pitchFamily="34" charset="0"/>
              </a:rPr>
              <a:t>i</a:t>
            </a:r>
            <a:r>
              <a:rPr lang="en-US" sz="2000" dirty="0">
                <a:solidFill>
                  <a:srgbClr val="76CDD8"/>
                </a:solidFill>
                <a:latin typeface="Arial Black" panose="020B0A04020102020204" pitchFamily="34" charset="0"/>
              </a:rPr>
              <a:t>?</a:t>
            </a:r>
          </a:p>
        </p:txBody>
      </p:sp>
      <p:pic>
        <p:nvPicPr>
          <p:cNvPr id="38" name="Picture Placeholder 7">
            <a:extLst>
              <a:ext uri="{FF2B5EF4-FFF2-40B4-BE49-F238E27FC236}">
                <a16:creationId xmlns:a16="http://schemas.microsoft.com/office/drawing/2014/main" id="{72BA1D16-A832-4CEF-9BE4-A50B63BD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" b="18993"/>
          <a:stretch/>
        </p:blipFill>
        <p:spPr>
          <a:xfrm>
            <a:off x="6406895" y="2235329"/>
            <a:ext cx="1664208" cy="1664208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0233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 b="1"/>
              <a:t>Observer </a:t>
            </a:r>
            <a:r>
              <a:rPr lang="hu-HU" sz="2600"/>
              <a:t>pattern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rgbClr val="5E6687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📖 </a:t>
            </a:r>
            <a:r>
              <a:rPr lang="hu-HU" sz="2000" b="1" u="sng" dirty="0">
                <a:solidFill>
                  <a:srgbClr val="5E6687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Documentation: Observer pattern</a:t>
            </a:r>
            <a:endParaRPr sz="1400" b="0" i="0" u="none" strike="noStrike" cap="none" dirty="0">
              <a:solidFill>
                <a:srgbClr val="5E6687"/>
              </a:solidFill>
              <a:sym typeface="Arial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B7732C-CD65-4E28-B652-BE0DFA7C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2" y="1766655"/>
            <a:ext cx="8030696" cy="33246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body" idx="1"/>
          </p:nvPr>
        </p:nvSpPr>
        <p:spPr>
          <a:xfrm>
            <a:off x="1273950" y="1441475"/>
            <a:ext cx="6596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ReactiveX </a:t>
            </a:r>
            <a:r>
              <a:rPr lang="hu-HU" sz="3000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is a combination of the best parts of the </a:t>
            </a: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Observer</a:t>
            </a:r>
            <a:r>
              <a:rPr lang="hu-HU" sz="3000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pattern, the </a:t>
            </a:r>
            <a:r>
              <a:rPr lang="hu-HU" sz="3000" b="1" dirty="0">
                <a:solidFill>
                  <a:srgbClr val="DF6D86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Iterator</a:t>
            </a:r>
            <a:r>
              <a:rPr lang="hu-HU" sz="3000" dirty="0">
                <a:solidFill>
                  <a:srgbClr val="DF6D86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dirty="0"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pattern</a:t>
            </a:r>
            <a:r>
              <a:rPr lang="hu-HU" sz="30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dirty="0">
                <a:solidFill>
                  <a:schemeClr val="accent1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lang="hu-HU" sz="3000" b="1" dirty="0">
                <a:solidFill>
                  <a:schemeClr val="accent1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functional programming</a:t>
            </a:r>
            <a:endParaRPr sz="3000" dirty="0">
              <a:solidFill>
                <a:schemeClr val="accent1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body" idx="1"/>
          </p:nvPr>
        </p:nvSpPr>
        <p:spPr>
          <a:xfrm>
            <a:off x="620725" y="1213650"/>
            <a:ext cx="8069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The </a:t>
            </a:r>
            <a:r>
              <a:rPr lang="hu-HU" sz="2800" b="1">
                <a:solidFill>
                  <a:srgbClr val="DF6D86"/>
                </a:solidFill>
                <a:latin typeface="Trebuchet MS"/>
                <a:ea typeface="Trebuchet MS"/>
                <a:cs typeface="Trebuchet MS"/>
                <a:sym typeface="Trebuchet MS"/>
              </a:rPr>
              <a:t>Iterator </a:t>
            </a: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pattern provides a way to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800" b="1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access</a:t>
            </a: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 the </a:t>
            </a:r>
            <a:r>
              <a:rPr lang="hu-HU" sz="2800" b="1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elements of an object</a:t>
            </a: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 container 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>
                <a:highlight>
                  <a:srgbClr val="DF6D86"/>
                </a:highlight>
                <a:latin typeface="Trebuchet MS"/>
                <a:ea typeface="Trebuchet MS"/>
                <a:cs typeface="Trebuchet MS"/>
                <a:sym typeface="Trebuchet MS"/>
              </a:rPr>
              <a:t>sequentially</a:t>
            </a:r>
            <a:r>
              <a:rPr lang="hu-HU" sz="2800">
                <a:latin typeface="Trebuchet MS"/>
                <a:ea typeface="Trebuchet MS"/>
                <a:cs typeface="Trebuchet MS"/>
                <a:sym typeface="Trebuchet MS"/>
              </a:rPr>
              <a:t> without exposing the underlying representation.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" name="Google Shape;303;p40">
            <a:extLst>
              <a:ext uri="{FF2B5EF4-FFF2-40B4-BE49-F238E27FC236}">
                <a16:creationId xmlns:a16="http://schemas.microsoft.com/office/drawing/2014/main" id="{CB098CE4-B263-4554-A3DC-59AAD202626C}"/>
              </a:ext>
            </a:extLst>
          </p:cNvPr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#3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 b="1"/>
              <a:t>Iterator </a:t>
            </a:r>
            <a:r>
              <a:rPr lang="hu-HU" sz="2600"/>
              <a:t>pattern examples</a:t>
            </a:r>
            <a:endParaRPr sz="2600"/>
          </a:p>
        </p:txBody>
      </p:sp>
      <p:sp>
        <p:nvSpPr>
          <p:cNvPr id="310" name="Google Shape;310;p4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38" y="2453700"/>
            <a:ext cx="7302926" cy="19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6;p28">
            <a:extLst>
              <a:ext uri="{FF2B5EF4-FFF2-40B4-BE49-F238E27FC236}">
                <a16:creationId xmlns:a16="http://schemas.microsoft.com/office/drawing/2014/main" id="{862ED2BE-8EEB-4AC9-8A02-62E97EE8695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16259" y="4155541"/>
            <a:ext cx="8339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We often find that even if we know the underlying structure of some data (like this lovely tree here), we may have multiple ways of accessing its elements. </a:t>
            </a:r>
            <a:br>
              <a:rPr lang="en-US" sz="1800" dirty="0"/>
            </a:br>
            <a:r>
              <a:rPr lang="en-US" sz="1800" dirty="0"/>
              <a:t>Should we go depth-first or breadth-first? What do we call this operation?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5F9182"/>
              </a:solidFill>
            </a:endParaRPr>
          </a:p>
          <a:p>
            <a:pPr marL="0" lvl="0" indent="0"/>
            <a:endParaRPr lang="en-US" sz="2000"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 b="1"/>
              <a:t>Iterator </a:t>
            </a:r>
            <a:r>
              <a:rPr lang="hu-HU" sz="2600"/>
              <a:t>pattern</a:t>
            </a:r>
            <a:endParaRPr sz="2600"/>
          </a:p>
        </p:txBody>
      </p:sp>
      <p:sp>
        <p:nvSpPr>
          <p:cNvPr id="318" name="Google Shape;318;p42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0625"/>
            <a:ext cx="38100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6;p28">
            <a:extLst>
              <a:ext uri="{FF2B5EF4-FFF2-40B4-BE49-F238E27FC236}">
                <a16:creationId xmlns:a16="http://schemas.microsoft.com/office/drawing/2014/main" id="{1225F928-65EC-4988-821B-6A611AB94F0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16259" y="1439501"/>
            <a:ext cx="8339400" cy="454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Iterator Pattern </a:t>
            </a:r>
            <a:r>
              <a:rPr lang="en-US" sz="1800" dirty="0"/>
              <a:t>comes to the rescue!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 matter the </a:t>
            </a:r>
            <a:r>
              <a:rPr lang="en-US" sz="1800" b="1" dirty="0"/>
              <a:t>implementation</a:t>
            </a:r>
            <a:r>
              <a:rPr lang="en-US" sz="1800" dirty="0"/>
              <a:t> behind it, </a:t>
            </a:r>
            <a:br>
              <a:rPr lang="en-US" sz="1800" dirty="0"/>
            </a:br>
            <a:r>
              <a:rPr lang="en-US" sz="1800" dirty="0"/>
              <a:t>it allows you easy access to every element</a:t>
            </a:r>
            <a:br>
              <a:rPr lang="en-US" sz="1800" dirty="0"/>
            </a:br>
            <a:r>
              <a:rPr lang="en-US" sz="1800" dirty="0"/>
              <a:t>in a data structure.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rgbClr val="5F9182"/>
              </a:solidFill>
            </a:endParaRPr>
          </a:p>
          <a:p>
            <a:pPr marL="0" lvl="0" indent="0"/>
            <a:endParaRPr lang="en-US" sz="2000"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body" idx="1"/>
          </p:nvPr>
        </p:nvSpPr>
        <p:spPr>
          <a:xfrm>
            <a:off x="1273950" y="1441475"/>
            <a:ext cx="65961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</a:pPr>
            <a:r>
              <a:rPr lang="hu-HU" sz="3000" b="1" dirty="0">
                <a:solidFill>
                  <a:schemeClr val="tx2">
                    <a:lumMod val="75000"/>
                  </a:schemeClr>
                </a:solidFill>
                <a:latin typeface="Trebuchet MS"/>
                <a:sym typeface="Trebuchet MS"/>
              </a:rPr>
              <a:t>ReactiveX is a combination of the best parts of the Observer pattern, the Iterator pattern and</a:t>
            </a:r>
            <a:r>
              <a:rPr lang="hu-HU" sz="3000" dirty="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3000" b="1" dirty="0">
                <a:solidFill>
                  <a:srgbClr val="6679CC"/>
                </a:solidFill>
                <a:highlight>
                  <a:srgbClr val="2E2E2E"/>
                </a:highlight>
                <a:latin typeface="Trebuchet MS"/>
                <a:ea typeface="Trebuchet MS"/>
                <a:cs typeface="Trebuchet MS"/>
                <a:sym typeface="Trebuchet MS"/>
              </a:rPr>
              <a:t>functional programming</a:t>
            </a:r>
            <a:endParaRPr sz="3000" b="1" dirty="0">
              <a:solidFill>
                <a:srgbClr val="434343"/>
              </a:solidFill>
              <a:highlight>
                <a:srgbClr val="2E2E2E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620725" y="1441475"/>
            <a:ext cx="80247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6679CC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Functional programming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is a declarative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style of building software characterized by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using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pure functions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, and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avoiding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side-effects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lang="hu-HU" sz="2800" b="1" dirty="0">
                <a:highlight>
                  <a:srgbClr val="DF6D86"/>
                </a:highlight>
                <a:latin typeface="Trebuchet MS"/>
                <a:ea typeface="Trebuchet MS"/>
                <a:cs typeface="Trebuchet MS"/>
                <a:sym typeface="Trebuchet MS"/>
              </a:rPr>
              <a:t>mutating data.</a:t>
            </a:r>
            <a:endParaRPr sz="3000" b="1" dirty="0">
              <a:solidFill>
                <a:srgbClr val="6679CC"/>
              </a:solidFill>
              <a:highlight>
                <a:srgbClr val="2E2E2E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highlight>
                <a:srgbClr val="2E2E2E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336" name="Google Shape;336;p45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#4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600" dirty="0"/>
              <a:t>Pure functions</a:t>
            </a:r>
            <a:endParaRPr sz="2600" dirty="0"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2"/>
          </p:nvPr>
        </p:nvSpPr>
        <p:spPr>
          <a:xfrm>
            <a:off x="316259" y="1139893"/>
            <a:ext cx="8339400" cy="403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/>
            <a: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  <a:t>To be a pure function you must fulfil two criteria:</a:t>
            </a:r>
            <a:b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</a:br>
            <a:endParaRPr lang="en-GB" sz="1800" dirty="0">
              <a:latin typeface="Trebuchet MS" panose="020B0603020202020204" pitchFamily="34" charset="0"/>
            </a:endParaRPr>
          </a:p>
          <a:p>
            <a:pPr marL="1295400" lvl="0" indent="-914400">
              <a:buClr>
                <a:srgbClr val="FF3C91"/>
              </a:buClr>
              <a:buSzPts val="4800"/>
              <a:buFont typeface="+mj-lt"/>
              <a:buAutoNum type="arabicPeriod"/>
            </a:pPr>
            <a:r>
              <a:rPr lang="en-GB" sz="3200" dirty="0">
                <a:solidFill>
                  <a:srgbClr val="FF3C91"/>
                </a:solidFill>
                <a:latin typeface="Arial Black" panose="020B0A04020102020204" pitchFamily="34" charset="0"/>
                <a:ea typeface="Courgette"/>
                <a:cs typeface="Courgette"/>
                <a:sym typeface="Courgette"/>
              </a:rPr>
              <a:t>Same input, same output</a:t>
            </a:r>
            <a:br>
              <a:rPr lang="en-GB" sz="4400" dirty="0">
                <a:solidFill>
                  <a:srgbClr val="FF3C91"/>
                </a:solidFill>
                <a:latin typeface="Trebuchet MS" panose="020B0603020202020204" pitchFamily="34" charset="0"/>
                <a:ea typeface="Courgette"/>
                <a:cs typeface="Courgette"/>
                <a:sym typeface="Courgette"/>
              </a:rPr>
            </a:b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  <a:ea typeface="Courgette"/>
                <a:cs typeface="Courgette"/>
                <a:sym typeface="Courgette"/>
              </a:rPr>
              <a:t>Every single time. </a:t>
            </a:r>
            <a:b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  <a:ea typeface="Courgette"/>
                <a:cs typeface="Courgette"/>
                <a:sym typeface="Courgette"/>
              </a:rPr>
            </a:b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  <a:ea typeface="Courgette"/>
                <a:cs typeface="Courgette"/>
                <a:sym typeface="Courgette"/>
              </a:rPr>
              <a:t>E.g. the 100.000th execution must be identical to the first.</a:t>
            </a:r>
            <a:endParaRPr lang="en-GB" sz="4400" dirty="0">
              <a:solidFill>
                <a:srgbClr val="FF3C91"/>
              </a:solidFill>
              <a:latin typeface="Trebuchet MS" panose="020B0603020202020204" pitchFamily="34" charset="0"/>
              <a:ea typeface="Courgette"/>
              <a:cs typeface="Courgette"/>
              <a:sym typeface="Courgette"/>
            </a:endParaRPr>
          </a:p>
          <a:p>
            <a:pPr marL="1295400" indent="-914400">
              <a:buClr>
                <a:srgbClr val="FF3C91"/>
              </a:buClr>
              <a:buSzPts val="4800"/>
              <a:buFont typeface="+mj-lt"/>
              <a:buAutoNum type="arabicPeriod"/>
            </a:pPr>
            <a:r>
              <a:rPr lang="en-GB" sz="3200" dirty="0">
                <a:solidFill>
                  <a:srgbClr val="FF4194"/>
                </a:solidFill>
                <a:latin typeface="Arial Black" panose="020B0A04020102020204" pitchFamily="34" charset="0"/>
                <a:ea typeface="Courgette"/>
                <a:cs typeface="Courgette"/>
                <a:sym typeface="Courgette"/>
              </a:rPr>
              <a:t>No side-effects</a:t>
            </a:r>
            <a:br>
              <a:rPr lang="en-GB" sz="4400" dirty="0">
                <a:solidFill>
                  <a:srgbClr val="FF4194"/>
                </a:solidFill>
                <a:latin typeface="Trebuchet MS" panose="020B0603020202020204" pitchFamily="34" charset="0"/>
                <a:ea typeface="Courgette"/>
                <a:cs typeface="Courgette"/>
                <a:sym typeface="Courgette"/>
              </a:rPr>
            </a:br>
            <a: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  <a:t>No mutating variables outside the function scope, </a:t>
            </a:r>
            <a:b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</a:br>
            <a: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  <a:t>no logging, no writing to disk, no HTTP calls</a:t>
            </a:r>
            <a:b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</a:br>
            <a:r>
              <a:rPr lang="en-GB" sz="1800" dirty="0">
                <a:latin typeface="Trebuchet MS" panose="020B0603020202020204" pitchFamily="34" charset="0"/>
                <a:ea typeface="Lora"/>
                <a:cs typeface="Lora"/>
                <a:sym typeface="Lora"/>
              </a:rPr>
              <a:t>	</a:t>
            </a:r>
            <a:r>
              <a:rPr lang="en-GB" sz="1800" i="1" dirty="0">
                <a:latin typeface="Trebuchet MS" panose="020B0603020202020204" pitchFamily="34" charset="0"/>
                <a:ea typeface="Lora"/>
                <a:cs typeface="Lora"/>
                <a:sym typeface="Lora"/>
              </a:rPr>
              <a:t>“Leave no trace.”</a:t>
            </a:r>
            <a:endParaRPr sz="2000" dirty="0">
              <a:solidFill>
                <a:srgbClr val="6679CC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endParaRPr dirty="0">
              <a:solidFill>
                <a:srgbClr val="5F918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Google Shape;244;p31">
            <a:extLst>
              <a:ext uri="{FF2B5EF4-FFF2-40B4-BE49-F238E27FC236}">
                <a16:creationId xmlns:a16="http://schemas.microsoft.com/office/drawing/2014/main" id="{C89736CE-A532-4AD1-AF89-DC131B60D45F}"/>
              </a:ext>
            </a:extLst>
          </p:cNvPr>
          <p:cNvSpPr txBox="1">
            <a:spLocks/>
          </p:cNvSpPr>
          <p:nvPr/>
        </p:nvSpPr>
        <p:spPr>
          <a:xfrm>
            <a:off x="352473" y="5017056"/>
            <a:ext cx="8339400" cy="121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algn="ctr" fontAlgn="base"/>
            <a:r>
              <a:rPr lang="en-GB" sz="2000" dirty="0"/>
              <a:t>Increased </a:t>
            </a:r>
            <a:r>
              <a:rPr lang="en-GB" sz="2000" b="1" dirty="0"/>
              <a:t>testability. </a:t>
            </a:r>
            <a:r>
              <a:rPr lang="en-GB" sz="2000" dirty="0"/>
              <a:t>Easier </a:t>
            </a:r>
            <a:r>
              <a:rPr lang="en-GB" sz="2000" b="1" dirty="0"/>
              <a:t>debugging. </a:t>
            </a:r>
            <a:r>
              <a:rPr lang="en-GB" sz="2000" dirty="0"/>
              <a:t>Easier to </a:t>
            </a:r>
            <a:r>
              <a:rPr lang="en-GB" sz="2000" b="1" dirty="0"/>
              <a:t>understand.</a:t>
            </a:r>
            <a:endParaRPr lang="en-GB" sz="4400" dirty="0">
              <a:solidFill>
                <a:srgbClr val="5E66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71"/>
          <p:cNvSpPr txBox="1">
            <a:spLocks noGrp="1"/>
          </p:cNvSpPr>
          <p:nvPr>
            <p:ph type="title"/>
          </p:nvPr>
        </p:nvSpPr>
        <p:spPr>
          <a:xfrm>
            <a:off x="0" y="3826600"/>
            <a:ext cx="9144000" cy="862800"/>
          </a:xfrm>
          <a:prstGeom prst="rect">
            <a:avLst/>
          </a:prstGeom>
          <a:solidFill>
            <a:srgbClr val="76CDD8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27425" rIns="137150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Questions (break)</a:t>
            </a:r>
            <a:endParaRPr sz="1200" dirty="0"/>
          </a:p>
        </p:txBody>
      </p:sp>
      <p:pic>
        <p:nvPicPr>
          <p:cNvPr id="6" name="Google Shape;375;p49">
            <a:extLst>
              <a:ext uri="{FF2B5EF4-FFF2-40B4-BE49-F238E27FC236}">
                <a16:creationId xmlns:a16="http://schemas.microsoft.com/office/drawing/2014/main" id="{E09E70E6-D69A-42D6-B203-24A7D33D85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57" y="833848"/>
            <a:ext cx="1836057" cy="2448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030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Pure functions</a:t>
            </a:r>
            <a:endParaRPr sz="2600"/>
          </a:p>
        </p:txBody>
      </p:sp>
      <p:sp>
        <p:nvSpPr>
          <p:cNvPr id="360" name="Google Shape;360;p4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48"/>
          <p:cNvSpPr txBox="1">
            <a:spLocks noGrp="1"/>
          </p:cNvSpPr>
          <p:nvPr>
            <p:ph type="body" idx="2"/>
          </p:nvPr>
        </p:nvSpPr>
        <p:spPr>
          <a:xfrm>
            <a:off x="352475" y="1438653"/>
            <a:ext cx="8339400" cy="211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x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66855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7B7F8B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hu-HU" sz="2600"/>
              <a:t>Agenda </a:t>
            </a:r>
            <a:endParaRPr sz="2600"/>
          </a:p>
        </p:txBody>
      </p:sp>
      <p:sp>
        <p:nvSpPr>
          <p:cNvPr id="87" name="Google Shape;87;p17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88" name="Google Shape;88;p17"/>
          <p:cNvGrpSpPr/>
          <p:nvPr/>
        </p:nvGrpSpPr>
        <p:grpSpPr>
          <a:xfrm>
            <a:off x="481883" y="1403643"/>
            <a:ext cx="4122263" cy="348525"/>
            <a:chOff x="448467" y="1385345"/>
            <a:chExt cx="5496351" cy="464700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991818" y="1417581"/>
              <a:ext cx="4953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Recap: Promises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17"/>
            <p:cNvGrpSpPr/>
            <p:nvPr/>
          </p:nvGrpSpPr>
          <p:grpSpPr>
            <a:xfrm>
              <a:off x="448467" y="1385345"/>
              <a:ext cx="464700" cy="464700"/>
              <a:chOff x="448467" y="1385718"/>
              <a:chExt cx="464700" cy="464700"/>
            </a:xfrm>
          </p:grpSpPr>
          <p:sp>
            <p:nvSpPr>
              <p:cNvPr id="91" name="Google Shape;91;p17"/>
              <p:cNvSpPr/>
              <p:nvPr/>
            </p:nvSpPr>
            <p:spPr>
              <a:xfrm>
                <a:off x="448467" y="1385718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2" name="Google Shape;92;p17"/>
              <p:cNvSpPr txBox="1"/>
              <p:nvPr/>
            </p:nvSpPr>
            <p:spPr>
              <a:xfrm>
                <a:off x="470439" y="1427190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1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" name="Google Shape;93;p17"/>
          <p:cNvGrpSpPr/>
          <p:nvPr/>
        </p:nvGrpSpPr>
        <p:grpSpPr>
          <a:xfrm>
            <a:off x="481883" y="1920295"/>
            <a:ext cx="4122263" cy="578127"/>
            <a:chOff x="448467" y="2074215"/>
            <a:chExt cx="5496351" cy="770836"/>
          </a:xfrm>
        </p:grpSpPr>
        <p:sp>
          <p:nvSpPr>
            <p:cNvPr id="94" name="Google Shape;94;p17"/>
            <p:cNvSpPr txBox="1"/>
            <p:nvPr/>
          </p:nvSpPr>
          <p:spPr>
            <a:xfrm>
              <a:off x="991818" y="2106451"/>
              <a:ext cx="49530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 dirty="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Async/await</a:t>
              </a:r>
              <a:endParaRPr sz="1500" b="0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95" name="Google Shape;95;p17"/>
            <p:cNvGrpSpPr/>
            <p:nvPr/>
          </p:nvGrpSpPr>
          <p:grpSpPr>
            <a:xfrm>
              <a:off x="448467" y="2074215"/>
              <a:ext cx="464700" cy="464700"/>
              <a:chOff x="448467" y="2071851"/>
              <a:chExt cx="464700" cy="464700"/>
            </a:xfrm>
          </p:grpSpPr>
          <p:sp>
            <p:nvSpPr>
              <p:cNvPr id="96" name="Google Shape;96;p17"/>
              <p:cNvSpPr/>
              <p:nvPr/>
            </p:nvSpPr>
            <p:spPr>
              <a:xfrm>
                <a:off x="448467" y="2071851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7" name="Google Shape;97;p17"/>
              <p:cNvSpPr txBox="1"/>
              <p:nvPr/>
            </p:nvSpPr>
            <p:spPr>
              <a:xfrm>
                <a:off x="472508" y="2113322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0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" name="Google Shape;98;p17"/>
          <p:cNvGrpSpPr/>
          <p:nvPr/>
        </p:nvGrpSpPr>
        <p:grpSpPr>
          <a:xfrm>
            <a:off x="481883" y="2436947"/>
            <a:ext cx="5455838" cy="348525"/>
            <a:chOff x="448467" y="2763085"/>
            <a:chExt cx="7274451" cy="464700"/>
          </a:xfrm>
        </p:grpSpPr>
        <p:sp>
          <p:nvSpPr>
            <p:cNvPr id="99" name="Google Shape;99;p17"/>
            <p:cNvSpPr txBox="1"/>
            <p:nvPr/>
          </p:nvSpPr>
          <p:spPr>
            <a:xfrm>
              <a:off x="991818" y="2795321"/>
              <a:ext cx="6731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What is RxJS</a:t>
              </a:r>
              <a:endParaRPr sz="1500" b="0" i="0" u="none" strike="noStrike" cap="none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0" name="Google Shape;100;p17"/>
            <p:cNvGrpSpPr/>
            <p:nvPr/>
          </p:nvGrpSpPr>
          <p:grpSpPr>
            <a:xfrm>
              <a:off x="448467" y="2763085"/>
              <a:ext cx="464700" cy="464700"/>
              <a:chOff x="448467" y="2760563"/>
              <a:chExt cx="464700" cy="464700"/>
            </a:xfrm>
          </p:grpSpPr>
          <p:sp>
            <p:nvSpPr>
              <p:cNvPr id="101" name="Google Shape;101;p17"/>
              <p:cNvSpPr/>
              <p:nvPr/>
            </p:nvSpPr>
            <p:spPr>
              <a:xfrm>
                <a:off x="448467" y="2760563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Google Shape;102;p17"/>
              <p:cNvSpPr txBox="1"/>
              <p:nvPr/>
            </p:nvSpPr>
            <p:spPr>
              <a:xfrm>
                <a:off x="472508" y="2802034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1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" name="Google Shape;103;p17"/>
          <p:cNvGrpSpPr/>
          <p:nvPr/>
        </p:nvGrpSpPr>
        <p:grpSpPr>
          <a:xfrm>
            <a:off x="481883" y="2968442"/>
            <a:ext cx="5455838" cy="348525"/>
            <a:chOff x="448467" y="3451955"/>
            <a:chExt cx="7274451" cy="46470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991818" y="3484191"/>
              <a:ext cx="6731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 dirty="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What is functional programming</a:t>
              </a:r>
              <a:endParaRPr sz="1500" b="0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5" name="Google Shape;105;p17"/>
            <p:cNvGrpSpPr/>
            <p:nvPr/>
          </p:nvGrpSpPr>
          <p:grpSpPr>
            <a:xfrm>
              <a:off x="448467" y="3451955"/>
              <a:ext cx="464700" cy="464700"/>
              <a:chOff x="448467" y="3449275"/>
              <a:chExt cx="464700" cy="464700"/>
            </a:xfrm>
          </p:grpSpPr>
          <p:sp>
            <p:nvSpPr>
              <p:cNvPr id="106" name="Google Shape;106;p17"/>
              <p:cNvSpPr/>
              <p:nvPr/>
            </p:nvSpPr>
            <p:spPr>
              <a:xfrm>
                <a:off x="448467" y="3449275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7" name="Google Shape;107;p17"/>
              <p:cNvSpPr txBox="1"/>
              <p:nvPr/>
            </p:nvSpPr>
            <p:spPr>
              <a:xfrm>
                <a:off x="472510" y="3490746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0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" name="Google Shape;108;p17"/>
          <p:cNvGrpSpPr/>
          <p:nvPr/>
        </p:nvGrpSpPr>
        <p:grpSpPr>
          <a:xfrm>
            <a:off x="481883" y="3494428"/>
            <a:ext cx="5455838" cy="578127"/>
            <a:chOff x="448467" y="4140826"/>
            <a:chExt cx="7274451" cy="770836"/>
          </a:xfrm>
        </p:grpSpPr>
        <p:sp>
          <p:nvSpPr>
            <p:cNvPr id="109" name="Google Shape;109;p17"/>
            <p:cNvSpPr txBox="1"/>
            <p:nvPr/>
          </p:nvSpPr>
          <p:spPr>
            <a:xfrm>
              <a:off x="991818" y="4173062"/>
              <a:ext cx="67311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Using RxJS</a:t>
              </a:r>
              <a:endParaRPr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0" name="Google Shape;110;p17"/>
            <p:cNvGrpSpPr/>
            <p:nvPr/>
          </p:nvGrpSpPr>
          <p:grpSpPr>
            <a:xfrm>
              <a:off x="448467" y="4140826"/>
              <a:ext cx="464700" cy="464700"/>
              <a:chOff x="448467" y="4140826"/>
              <a:chExt cx="464700" cy="464700"/>
            </a:xfrm>
          </p:grpSpPr>
          <p:sp>
            <p:nvSpPr>
              <p:cNvPr id="111" name="Google Shape;111;p17"/>
              <p:cNvSpPr/>
              <p:nvPr/>
            </p:nvSpPr>
            <p:spPr>
              <a:xfrm>
                <a:off x="448467" y="4140826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2" name="Google Shape;112;p17"/>
              <p:cNvSpPr txBox="1"/>
              <p:nvPr/>
            </p:nvSpPr>
            <p:spPr>
              <a:xfrm>
                <a:off x="472508" y="4182297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0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" name="Google Shape;113;p17"/>
          <p:cNvGrpSpPr/>
          <p:nvPr/>
        </p:nvGrpSpPr>
        <p:grpSpPr>
          <a:xfrm>
            <a:off x="481883" y="4015311"/>
            <a:ext cx="5455838" cy="578129"/>
            <a:chOff x="448467" y="4140826"/>
            <a:chExt cx="7274451" cy="770839"/>
          </a:xfrm>
        </p:grpSpPr>
        <p:sp>
          <p:nvSpPr>
            <p:cNvPr id="114" name="Google Shape;114;p17"/>
            <p:cNvSpPr txBox="1"/>
            <p:nvPr/>
          </p:nvSpPr>
          <p:spPr>
            <a:xfrm>
              <a:off x="991818" y="4173065"/>
              <a:ext cx="67311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Comparison with Promises</a:t>
              </a:r>
              <a:endParaRPr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5" name="Google Shape;115;p17"/>
            <p:cNvGrpSpPr/>
            <p:nvPr/>
          </p:nvGrpSpPr>
          <p:grpSpPr>
            <a:xfrm>
              <a:off x="448467" y="4140826"/>
              <a:ext cx="464700" cy="464700"/>
              <a:chOff x="448467" y="4140826"/>
              <a:chExt cx="464700" cy="464700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448467" y="4140826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7" name="Google Shape;117;p17"/>
              <p:cNvSpPr txBox="1"/>
              <p:nvPr/>
            </p:nvSpPr>
            <p:spPr>
              <a:xfrm>
                <a:off x="472508" y="4182297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 b="0" i="0" u="none" strike="noStrike" cap="non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" name="Google Shape;118;p17"/>
          <p:cNvGrpSpPr/>
          <p:nvPr/>
        </p:nvGrpSpPr>
        <p:grpSpPr>
          <a:xfrm>
            <a:off x="481883" y="4593436"/>
            <a:ext cx="5455838" cy="578129"/>
            <a:chOff x="448467" y="4140826"/>
            <a:chExt cx="7274451" cy="770839"/>
          </a:xfrm>
        </p:grpSpPr>
        <p:sp>
          <p:nvSpPr>
            <p:cNvPr id="119" name="Google Shape;119;p17"/>
            <p:cNvSpPr txBox="1"/>
            <p:nvPr/>
          </p:nvSpPr>
          <p:spPr>
            <a:xfrm>
              <a:off x="991818" y="4173065"/>
              <a:ext cx="67311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hu-HU" sz="1500" dirty="0">
                  <a:solidFill>
                    <a:srgbClr val="444444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Examples of RxJS usecases</a:t>
              </a:r>
              <a:endParaRPr sz="1500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rgbClr val="444444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20" name="Google Shape;120;p17"/>
            <p:cNvGrpSpPr/>
            <p:nvPr/>
          </p:nvGrpSpPr>
          <p:grpSpPr>
            <a:xfrm>
              <a:off x="448467" y="4140826"/>
              <a:ext cx="464700" cy="464700"/>
              <a:chOff x="448467" y="4140826"/>
              <a:chExt cx="464700" cy="464700"/>
            </a:xfrm>
          </p:grpSpPr>
          <p:sp>
            <p:nvSpPr>
              <p:cNvPr id="121" name="Google Shape;121;p17"/>
              <p:cNvSpPr/>
              <p:nvPr/>
            </p:nvSpPr>
            <p:spPr>
              <a:xfrm>
                <a:off x="448467" y="4140826"/>
                <a:ext cx="464700" cy="464700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2" name="Google Shape;122;p17"/>
              <p:cNvSpPr txBox="1"/>
              <p:nvPr/>
            </p:nvSpPr>
            <p:spPr>
              <a:xfrm>
                <a:off x="472508" y="4182297"/>
                <a:ext cx="417300" cy="40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27425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hu-HU" sz="1500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Pure functions</a:t>
            </a:r>
            <a:endParaRPr sz="2600"/>
          </a:p>
        </p:txBody>
      </p:sp>
      <p:sp>
        <p:nvSpPr>
          <p:cNvPr id="369" name="Google Shape;369;p49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49"/>
          <p:cNvSpPr txBox="1">
            <a:spLocks noGrp="1"/>
          </p:cNvSpPr>
          <p:nvPr>
            <p:ph type="body" idx="2"/>
          </p:nvPr>
        </p:nvSpPr>
        <p:spPr>
          <a:xfrm>
            <a:off x="352474" y="1438650"/>
            <a:ext cx="51828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x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66855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7B7F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Google Shape;372;p49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14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Which function is </a:t>
            </a:r>
            <a:r>
              <a:rPr lang="hu-HU" b="1" dirty="0">
                <a:solidFill>
                  <a:srgbClr val="F3F3F3"/>
                </a:solidFill>
              </a:rPr>
              <a:t>pure</a:t>
            </a:r>
            <a:r>
              <a:rPr lang="hu-HU" dirty="0">
                <a:solidFill>
                  <a:srgbClr val="F3F3F3"/>
                </a:solidFill>
              </a:rPr>
              <a:t>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2E884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2E884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3" name="Google Shape;373;p49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 dirty="0">
                <a:solidFill>
                  <a:srgbClr val="F3F3F3"/>
                </a:solidFill>
              </a:rPr>
              <a:t>QUESTION TIME</a:t>
            </a: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74" name="Google Shape;374;p49"/>
          <p:cNvSpPr txBox="1">
            <a:spLocks noGrp="1"/>
          </p:cNvSpPr>
          <p:nvPr>
            <p:ph type="body" idx="2"/>
          </p:nvPr>
        </p:nvSpPr>
        <p:spPr>
          <a:xfrm>
            <a:off x="6197225" y="3798100"/>
            <a:ext cx="2866500" cy="1827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What is the side-effect?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logging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mutating a variable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takes too long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build="p"/>
      <p:bldP spid="37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Pure functions</a:t>
            </a:r>
            <a:endParaRPr sz="2600"/>
          </a:p>
        </p:txBody>
      </p:sp>
      <p:sp>
        <p:nvSpPr>
          <p:cNvPr id="382" name="Google Shape;382;p50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0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14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Which function is </a:t>
            </a:r>
            <a:r>
              <a:rPr lang="hu-HU" b="1" dirty="0">
                <a:solidFill>
                  <a:srgbClr val="F3F3F3"/>
                </a:solidFill>
              </a:rPr>
              <a:t>pure</a:t>
            </a:r>
            <a:r>
              <a:rPr lang="hu-HU" dirty="0">
                <a:solidFill>
                  <a:srgbClr val="F3F3F3"/>
                </a:solidFill>
              </a:rPr>
              <a:t>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2E884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2E884"/>
              </a:buClr>
              <a:buSzPts val="1400"/>
              <a:buFont typeface="Roboto Mono"/>
              <a:buAutoNum type="alphaUcPeriod"/>
            </a:pPr>
            <a:r>
              <a:rPr lang="hu-HU" b="1" dirty="0">
                <a:solidFill>
                  <a:srgbClr val="62E884"/>
                </a:solidFill>
                <a:highlight>
                  <a:srgbClr val="444444"/>
                </a:highlight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endParaRPr b="1" dirty="0">
              <a:solidFill>
                <a:srgbClr val="62E884"/>
              </a:solidFill>
              <a:highlight>
                <a:srgbClr val="44444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p50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>
                <a:solidFill>
                  <a:srgbClr val="F3F3F3"/>
                </a:solidFill>
              </a:rPr>
              <a:t>QUESTION TIME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386" name="Google Shape;386;p50"/>
          <p:cNvSpPr txBox="1">
            <a:spLocks noGrp="1"/>
          </p:cNvSpPr>
          <p:nvPr>
            <p:ph type="body" idx="2"/>
          </p:nvPr>
        </p:nvSpPr>
        <p:spPr>
          <a:xfrm>
            <a:off x="6197225" y="3798100"/>
            <a:ext cx="2866500" cy="1827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What is the side-effect?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logging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b="1" dirty="0">
                <a:solidFill>
                  <a:srgbClr val="F3F3F3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mutating a variable</a:t>
            </a:r>
            <a:endParaRPr b="1" dirty="0">
              <a:solidFill>
                <a:srgbClr val="F3F3F3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takes too long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50"/>
          <p:cNvSpPr txBox="1">
            <a:spLocks noGrp="1"/>
          </p:cNvSpPr>
          <p:nvPr>
            <p:ph type="body" idx="2"/>
          </p:nvPr>
        </p:nvSpPr>
        <p:spPr>
          <a:xfrm>
            <a:off x="352475" y="1438650"/>
            <a:ext cx="4154100" cy="2359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x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add1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46671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add2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r>
              <a:rPr lang="hu-HU" sz="1800">
                <a:solidFill>
                  <a:srgbClr val="7B7F8B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// 6</a:t>
            </a:r>
            <a:endParaRPr sz="1800">
              <a:solidFill>
                <a:srgbClr val="7B7F8B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>
            <a:spLocks noGrp="1"/>
          </p:cNvSpPr>
          <p:nvPr>
            <p:ph type="body" idx="1"/>
          </p:nvPr>
        </p:nvSpPr>
        <p:spPr>
          <a:xfrm>
            <a:off x="620725" y="1441475"/>
            <a:ext cx="80247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6679CC"/>
                </a:solidFill>
                <a:latin typeface="Trebuchet MS"/>
                <a:ea typeface="Trebuchet MS"/>
                <a:cs typeface="Trebuchet MS"/>
                <a:sym typeface="Trebuchet MS"/>
              </a:rPr>
              <a:t>Higher-order function 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is a function that fulfills at least one of the following: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AutoNum type="arabicPeriod"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takes one or more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functions as arguments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064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AutoNum type="arabicPeriod"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returns a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function as its result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All </a:t>
            </a:r>
            <a:r>
              <a:rPr lang="hu-HU" sz="2800" i="1" dirty="0">
                <a:latin typeface="Trebuchet MS"/>
                <a:ea typeface="Trebuchet MS"/>
                <a:cs typeface="Trebuchet MS"/>
                <a:sym typeface="Trebuchet MS"/>
              </a:rPr>
              <a:t>other functions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are </a:t>
            </a: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first-order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functions.</a:t>
            </a:r>
            <a:endParaRPr sz="2800" b="1" dirty="0">
              <a:highlight>
                <a:srgbClr val="DF6D86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highlight>
                <a:srgbClr val="2E2E2E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394" name="Google Shape;394;p51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#5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 (HOF)</a:t>
            </a:r>
            <a:endParaRPr sz="2600"/>
          </a:p>
        </p:txBody>
      </p:sp>
      <p:sp>
        <p:nvSpPr>
          <p:cNvPr id="401" name="Google Shape;401;p52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2" name="Google Shape;402;p52"/>
          <p:cNvSpPr txBox="1">
            <a:spLocks noGrp="1"/>
          </p:cNvSpPr>
          <p:nvPr>
            <p:ph type="body" idx="2"/>
          </p:nvPr>
        </p:nvSpPr>
        <p:spPr>
          <a:xfrm>
            <a:off x="352475" y="1438653"/>
            <a:ext cx="8339400" cy="2117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n; i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(i);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 i="1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3" name="Google Shape;403;p52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66855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m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greaterThan10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i="1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greaterThan10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hu-HU" sz="1800">
                <a:solidFill>
                  <a:srgbClr val="7B7F8B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sz="1800">
              <a:solidFill>
                <a:srgbClr val="7B7F8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</a:t>
            </a:r>
            <a:endParaRPr sz="2600"/>
          </a:p>
        </p:txBody>
      </p:sp>
      <p:sp>
        <p:nvSpPr>
          <p:cNvPr id="410" name="Google Shape;410;p53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53"/>
          <p:cNvSpPr txBox="1">
            <a:spLocks noGrp="1"/>
          </p:cNvSpPr>
          <p:nvPr>
            <p:ph type="body" idx="2"/>
          </p:nvPr>
        </p:nvSpPr>
        <p:spPr>
          <a:xfrm>
            <a:off x="352475" y="1438650"/>
            <a:ext cx="5202600" cy="256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n; i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(i);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 i="1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2" name="Google Shape;412;p53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66855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m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greaterThan10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i="1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hu-HU" sz="1800">
                <a:solidFill>
                  <a:srgbClr val="7B7F8B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sz="1800">
              <a:solidFill>
                <a:srgbClr val="7B7F8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Which of these answers are ALL </a:t>
            </a:r>
            <a:r>
              <a:rPr lang="hu-HU" b="1" dirty="0">
                <a:solidFill>
                  <a:srgbClr val="F3F3F3"/>
                </a:solidFill>
              </a:rPr>
              <a:t>HOFs</a:t>
            </a:r>
            <a:r>
              <a:rPr lang="hu-HU" dirty="0">
                <a:solidFill>
                  <a:srgbClr val="F3F3F3"/>
                </a:solidFill>
              </a:rPr>
              <a:t>?</a:t>
            </a:r>
            <a:br>
              <a:rPr lang="hu-HU" dirty="0">
                <a:solidFill>
                  <a:srgbClr val="F3F3F3"/>
                </a:solidFill>
              </a:rPr>
            </a:b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endParaRPr dirty="0">
              <a:solidFill>
                <a:srgbClr val="97E1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hu-HU" b="1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b="1" dirty="0">
                <a:solidFill>
                  <a:srgbClr val="96E862"/>
                </a:solidFill>
                <a:latin typeface="Roboto Mono"/>
                <a:ea typeface="Roboto Mono"/>
                <a:cs typeface="Roboto Mono"/>
                <a:sym typeface="Roboto Mono"/>
              </a:rPr>
              <a:t>greaterThan</a:t>
            </a:r>
            <a:endParaRPr b="1" dirty="0">
              <a:solidFill>
                <a:srgbClr val="96E86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b="1" dirty="0">
                <a:solidFill>
                  <a:srgbClr val="96E862"/>
                </a:solidFill>
                <a:latin typeface="Roboto Mono"/>
                <a:ea typeface="Roboto Mono"/>
                <a:cs typeface="Roboto Mono"/>
                <a:sym typeface="Roboto Mono"/>
              </a:rPr>
              <a:t>greaterThan</a:t>
            </a:r>
            <a:endParaRPr b="1" dirty="0">
              <a:solidFill>
                <a:srgbClr val="96E86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5" name="Google Shape;415;p53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>
                <a:solidFill>
                  <a:srgbClr val="F3F3F3"/>
                </a:solidFill>
              </a:rPr>
              <a:t>QUESTION TIME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416" name="Google Shape;416;p53"/>
          <p:cNvSpPr txBox="1">
            <a:spLocks noGrp="1"/>
          </p:cNvSpPr>
          <p:nvPr>
            <p:ph type="body" idx="2"/>
          </p:nvPr>
        </p:nvSpPr>
        <p:spPr>
          <a:xfrm>
            <a:off x="6223975" y="43749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Is </a:t>
            </a: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greaterThan10 </a:t>
            </a:r>
            <a:r>
              <a:rPr lang="hu-HU" dirty="0">
                <a:solidFill>
                  <a:srgbClr val="F3F3F3"/>
                </a:solidFill>
              </a:rPr>
              <a:t>a </a:t>
            </a:r>
            <a:r>
              <a:rPr lang="hu-HU" b="1" dirty="0">
                <a:solidFill>
                  <a:srgbClr val="F3F3F3"/>
                </a:solidFill>
              </a:rPr>
              <a:t>HOF</a:t>
            </a:r>
            <a:r>
              <a:rPr lang="hu-HU" dirty="0">
                <a:solidFill>
                  <a:srgbClr val="F3F3F3"/>
                </a:solidFill>
              </a:rPr>
              <a:t>?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</a:t>
            </a:r>
            <a:endParaRPr sz="2600"/>
          </a:p>
        </p:txBody>
      </p:sp>
      <p:sp>
        <p:nvSpPr>
          <p:cNvPr id="423" name="Google Shape;423;p5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54"/>
          <p:cNvSpPr txBox="1">
            <a:spLocks noGrp="1"/>
          </p:cNvSpPr>
          <p:nvPr>
            <p:ph type="body" idx="2"/>
          </p:nvPr>
        </p:nvSpPr>
        <p:spPr>
          <a:xfrm>
            <a:off x="352475" y="1438650"/>
            <a:ext cx="5202600" cy="256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>
                <a:solidFill>
                  <a:srgbClr val="FFB86C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>
                <a:solidFill>
                  <a:srgbClr val="BF9EEE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; i 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n; i</a:t>
            </a:r>
            <a:r>
              <a:rPr lang="hu-HU" sz="1800">
                <a:solidFill>
                  <a:srgbClr val="F286C4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hu-HU" sz="180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(i);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6F6F4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repeat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 i="1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5" name="Google Shape;425;p54"/>
          <p:cNvSpPr txBox="1">
            <a:spLocks noGrp="1"/>
          </p:cNvSpPr>
          <p:nvPr>
            <p:ph type="body" idx="2"/>
          </p:nvPr>
        </p:nvSpPr>
        <p:spPr>
          <a:xfrm>
            <a:off x="346075" y="4062300"/>
            <a:ext cx="6685500" cy="18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m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greaterThan10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i="1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>
                <a:solidFill>
                  <a:srgbClr val="97E1F1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96E862"/>
                </a:solidFill>
                <a:latin typeface="Consolas"/>
                <a:ea typeface="Consolas"/>
                <a:cs typeface="Consolas"/>
                <a:sym typeface="Consolas"/>
              </a:rPr>
              <a:t>greaterThan10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)); </a:t>
            </a:r>
            <a:r>
              <a:rPr lang="hu-HU" sz="1800">
                <a:solidFill>
                  <a:srgbClr val="7B7F8B"/>
                </a:solidFill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sz="1800">
              <a:solidFill>
                <a:srgbClr val="7B7F8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26" name="Google Shape;4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4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Which of these answers are ALL </a:t>
            </a:r>
            <a:r>
              <a:rPr lang="hu-HU" b="1" dirty="0">
                <a:solidFill>
                  <a:srgbClr val="F3F3F3"/>
                </a:solidFill>
              </a:rPr>
              <a:t>HOFs</a:t>
            </a:r>
            <a:r>
              <a:rPr lang="hu-HU" dirty="0">
                <a:solidFill>
                  <a:srgbClr val="F3F3F3"/>
                </a:solidFill>
              </a:rPr>
              <a:t>?</a:t>
            </a:r>
            <a:br>
              <a:rPr lang="hu-HU" dirty="0">
                <a:solidFill>
                  <a:srgbClr val="F3F3F3"/>
                </a:solidFill>
              </a:rPr>
            </a:b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endParaRPr dirty="0">
              <a:solidFill>
                <a:srgbClr val="97E1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repeat</a:t>
            </a:r>
            <a:r>
              <a:rPr lang="hu-HU" b="1" dirty="0">
                <a:solidFill>
                  <a:srgbClr val="F3F3F3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b="1" dirty="0">
                <a:solidFill>
                  <a:srgbClr val="96E862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greaterThan</a:t>
            </a:r>
            <a:endParaRPr b="1" dirty="0">
              <a:solidFill>
                <a:srgbClr val="96E862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b="1" dirty="0">
                <a:solidFill>
                  <a:srgbClr val="96E862"/>
                </a:solidFill>
                <a:latin typeface="Roboto Mono"/>
                <a:ea typeface="Roboto Mono"/>
                <a:cs typeface="Roboto Mono"/>
                <a:sym typeface="Roboto Mono"/>
              </a:rPr>
              <a:t>greaterThan</a:t>
            </a:r>
            <a:endParaRPr b="1" dirty="0">
              <a:solidFill>
                <a:srgbClr val="96E86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8" name="Google Shape;428;p54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>
                <a:solidFill>
                  <a:srgbClr val="F3F3F3"/>
                </a:solidFill>
              </a:rPr>
              <a:t>QUESTION TIME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429" name="Google Shape;429;p54"/>
          <p:cNvSpPr txBox="1">
            <a:spLocks noGrp="1"/>
          </p:cNvSpPr>
          <p:nvPr>
            <p:ph type="body" idx="2"/>
          </p:nvPr>
        </p:nvSpPr>
        <p:spPr>
          <a:xfrm>
            <a:off x="6223975" y="43749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F3F3F3"/>
                </a:solidFill>
              </a:rPr>
              <a:t>Is </a:t>
            </a:r>
            <a:r>
              <a:rPr lang="hu-HU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greaterThan10 </a:t>
            </a:r>
            <a:r>
              <a:rPr lang="hu-HU">
                <a:solidFill>
                  <a:srgbClr val="F3F3F3"/>
                </a:solidFill>
              </a:rPr>
              <a:t>a </a:t>
            </a:r>
            <a:r>
              <a:rPr lang="hu-HU" b="1">
                <a:solidFill>
                  <a:srgbClr val="F3F3F3"/>
                </a:solidFill>
              </a:rPr>
              <a:t>HOF</a:t>
            </a:r>
            <a:r>
              <a:rPr lang="hu-HU">
                <a:solidFill>
                  <a:srgbClr val="F3F3F3"/>
                </a:solidFill>
              </a:rPr>
              <a:t>?</a:t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>
                <a:solidFill>
                  <a:srgbClr val="F3F3F3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F3F3F3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</a:t>
            </a:r>
            <a:r>
              <a:rPr lang="hu-HU" sz="2600" b="1"/>
              <a:t> you’ve seen before</a:t>
            </a:r>
            <a:endParaRPr sz="2600" b="1"/>
          </a:p>
        </p:txBody>
      </p:sp>
      <p:sp>
        <p:nvSpPr>
          <p:cNvPr id="436" name="Google Shape;436;p55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7" name="Google Shape;437;p55"/>
          <p:cNvSpPr txBox="1">
            <a:spLocks noGrp="1"/>
          </p:cNvSpPr>
          <p:nvPr>
            <p:ph type="body" idx="2"/>
          </p:nvPr>
        </p:nvSpPr>
        <p:spPr>
          <a:xfrm>
            <a:off x="352475" y="1438652"/>
            <a:ext cx="8339400" cy="89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doubled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array.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element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element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8" name="Google Shape;438;p55"/>
          <p:cNvSpPr txBox="1">
            <a:spLocks noGrp="1"/>
          </p:cNvSpPr>
          <p:nvPr>
            <p:ph type="body" idx="2"/>
          </p:nvPr>
        </p:nvSpPr>
        <p:spPr>
          <a:xfrm>
            <a:off x="352475" y="3960278"/>
            <a:ext cx="8339400" cy="191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newArray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[]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; n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array.length; i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   newArray[i]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array[i]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800" dirty="0">
              <a:solidFill>
                <a:srgbClr val="BF9EEE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newArray </a:t>
            </a: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[ 2, 4, 6, 8 ]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368925" y="2626100"/>
            <a:ext cx="85395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i="1" dirty="0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800" dirty="0">
              <a:solidFill>
                <a:srgbClr val="BF9EE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doubled2 </a:t>
            </a:r>
            <a:r>
              <a:rPr lang="hu-HU" sz="1800" dirty="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array.</a:t>
            </a:r>
            <a:r>
              <a:rPr lang="hu-HU" sz="1800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sz="1800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(double);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" grpId="0" uiExpand="1" build="p"/>
      <p:bldP spid="4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</a:t>
            </a:r>
            <a:r>
              <a:rPr lang="hu-HU" sz="2600" b="1"/>
              <a:t> you’ve seen before</a:t>
            </a:r>
            <a:endParaRPr sz="2600" b="1"/>
          </a:p>
        </p:txBody>
      </p:sp>
      <p:sp>
        <p:nvSpPr>
          <p:cNvPr id="446" name="Google Shape;446;p56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56"/>
          <p:cNvSpPr txBox="1">
            <a:spLocks noGrp="1"/>
          </p:cNvSpPr>
          <p:nvPr>
            <p:ph type="body" idx="2"/>
          </p:nvPr>
        </p:nvSpPr>
        <p:spPr>
          <a:xfrm>
            <a:off x="352474" y="1438650"/>
            <a:ext cx="5390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800">
              <a:solidFill>
                <a:srgbClr val="BF9EE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doubled2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array.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(double);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After executing the map function,</a:t>
            </a:r>
            <a:br>
              <a:rPr lang="hu-HU" dirty="0">
                <a:solidFill>
                  <a:srgbClr val="F3F3F3"/>
                </a:solidFill>
              </a:rPr>
            </a:br>
            <a:r>
              <a:rPr lang="hu-HU" dirty="0">
                <a:solidFill>
                  <a:srgbClr val="F3F3F3"/>
                </a:solidFill>
              </a:rPr>
              <a:t>does </a:t>
            </a: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array </a:t>
            </a:r>
            <a:r>
              <a:rPr lang="hu-HU" dirty="0">
                <a:solidFill>
                  <a:srgbClr val="F3F3F3"/>
                </a:solidFill>
              </a:rPr>
              <a:t>still contain [1,2,3,4]?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6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>
                <a:solidFill>
                  <a:srgbClr val="F3F3F3"/>
                </a:solidFill>
              </a:rPr>
              <a:t>QUESTION TIME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451" name="Google Shape;451;p56"/>
          <p:cNvSpPr txBox="1">
            <a:spLocks noGrp="1"/>
          </p:cNvSpPr>
          <p:nvPr>
            <p:ph type="body" idx="2"/>
          </p:nvPr>
        </p:nvSpPr>
        <p:spPr>
          <a:xfrm>
            <a:off x="6197225" y="39161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Which of these answers are ALL </a:t>
            </a:r>
            <a:r>
              <a:rPr lang="hu-HU" b="1" dirty="0">
                <a:solidFill>
                  <a:srgbClr val="F3F3F3"/>
                </a:solidFill>
              </a:rPr>
              <a:t>HOFs</a:t>
            </a:r>
            <a:r>
              <a:rPr lang="hu-HU" dirty="0">
                <a:solidFill>
                  <a:srgbClr val="F3F3F3"/>
                </a:solidFill>
              </a:rPr>
              <a:t>?</a:t>
            </a:r>
            <a:br>
              <a:rPr lang="hu-HU" dirty="0">
                <a:solidFill>
                  <a:srgbClr val="F3F3F3"/>
                </a:solidFill>
              </a:rPr>
            </a:b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hu-HU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 dirty="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dirty="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dirty="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dirty="0"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 build="p"/>
      <p:bldP spid="45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hu-HU" sz="2600"/>
              <a:t>Higher-order functions</a:t>
            </a:r>
            <a:r>
              <a:rPr lang="hu-HU" sz="2600" b="1"/>
              <a:t> you’ve seen before</a:t>
            </a:r>
            <a:endParaRPr sz="2600" b="1"/>
          </a:p>
        </p:txBody>
      </p:sp>
      <p:sp>
        <p:nvSpPr>
          <p:cNvPr id="458" name="Google Shape;458;p57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9" name="Google Shape;459;p57"/>
          <p:cNvSpPr txBox="1">
            <a:spLocks noGrp="1"/>
          </p:cNvSpPr>
          <p:nvPr>
            <p:ph type="body" idx="2"/>
          </p:nvPr>
        </p:nvSpPr>
        <p:spPr>
          <a:xfrm>
            <a:off x="352474" y="1438650"/>
            <a:ext cx="5390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i="1">
                <a:solidFill>
                  <a:srgbClr val="FFB86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>
                <a:solidFill>
                  <a:srgbClr val="BF9EEE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800">
              <a:solidFill>
                <a:srgbClr val="BF9EE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doubled2 </a:t>
            </a:r>
            <a:r>
              <a:rPr lang="hu-HU" sz="1800">
                <a:solidFill>
                  <a:srgbClr val="F286C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array.</a:t>
            </a:r>
            <a:r>
              <a:rPr lang="hu-HU" sz="1800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 sz="1800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(double);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0" name="Google Shape;4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276137"/>
            <a:ext cx="287950" cy="3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>
            <a:spLocks noGrp="1"/>
          </p:cNvSpPr>
          <p:nvPr>
            <p:ph type="body" idx="2"/>
          </p:nvPr>
        </p:nvSpPr>
        <p:spPr>
          <a:xfrm>
            <a:off x="6146825" y="21063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F3F3F3"/>
                </a:solidFill>
              </a:rPr>
              <a:t>After executing the map function,</a:t>
            </a:r>
            <a:br>
              <a:rPr lang="hu-HU">
                <a:solidFill>
                  <a:srgbClr val="F3F3F3"/>
                </a:solidFill>
              </a:rPr>
            </a:br>
            <a:r>
              <a:rPr lang="hu-HU">
                <a:solidFill>
                  <a:srgbClr val="F3F3F3"/>
                </a:solidFill>
              </a:rPr>
              <a:t>does </a:t>
            </a:r>
            <a:r>
              <a:rPr lang="hu-HU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array </a:t>
            </a:r>
            <a:r>
              <a:rPr lang="hu-HU">
                <a:solidFill>
                  <a:srgbClr val="F3F3F3"/>
                </a:solidFill>
              </a:rPr>
              <a:t>still contain [1,2,3,4]?</a:t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 b="1">
                <a:solidFill>
                  <a:srgbClr val="F3F3F3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b="1">
              <a:solidFill>
                <a:srgbClr val="F3F3F3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62E88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2" name="Google Shape;462;p57"/>
          <p:cNvSpPr txBox="1">
            <a:spLocks noGrp="1"/>
          </p:cNvSpPr>
          <p:nvPr>
            <p:ph type="body" idx="2"/>
          </p:nvPr>
        </p:nvSpPr>
        <p:spPr>
          <a:xfrm>
            <a:off x="6576525" y="1053188"/>
            <a:ext cx="2540700" cy="93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b="1">
                <a:solidFill>
                  <a:srgbClr val="F3F3F3"/>
                </a:solidFill>
              </a:rPr>
              <a:t>QUESTION TIME</a:t>
            </a:r>
            <a:endParaRPr sz="2200">
              <a:solidFill>
                <a:srgbClr val="F3F3F3"/>
              </a:solidFill>
            </a:endParaRPr>
          </a:p>
        </p:txBody>
      </p:sp>
      <p:sp>
        <p:nvSpPr>
          <p:cNvPr id="463" name="Google Shape;463;p57"/>
          <p:cNvSpPr txBox="1">
            <a:spLocks noGrp="1"/>
          </p:cNvSpPr>
          <p:nvPr>
            <p:ph type="body" idx="2"/>
          </p:nvPr>
        </p:nvSpPr>
        <p:spPr>
          <a:xfrm>
            <a:off x="6197225" y="3916175"/>
            <a:ext cx="2866500" cy="195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>
                <a:solidFill>
                  <a:srgbClr val="F3F3F3"/>
                </a:solidFill>
              </a:rPr>
              <a:t>Which of these answers are ALL </a:t>
            </a:r>
            <a:r>
              <a:rPr lang="hu-HU" b="1">
                <a:solidFill>
                  <a:srgbClr val="F3F3F3"/>
                </a:solidFill>
              </a:rPr>
              <a:t>HOFs</a:t>
            </a:r>
            <a:r>
              <a:rPr lang="hu-HU">
                <a:solidFill>
                  <a:srgbClr val="F3F3F3"/>
                </a:solidFill>
              </a:rPr>
              <a:t>?</a:t>
            </a:r>
            <a:br>
              <a:rPr lang="hu-HU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hu-HU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hu-HU">
                <a:solidFill>
                  <a:srgbClr val="F6F6F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F3F3F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Mono"/>
              <a:buAutoNum type="alphaUcPeriod"/>
            </a:pPr>
            <a:r>
              <a:rPr lang="hu-HU">
                <a:solidFill>
                  <a:srgbClr val="62E884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62E884"/>
              </a:buClr>
              <a:buSzPts val="1400"/>
              <a:buFont typeface="Roboto Mono"/>
              <a:buAutoNum type="alphaUcPeriod"/>
            </a:pPr>
            <a:r>
              <a:rPr lang="hu-HU" b="1">
                <a:solidFill>
                  <a:srgbClr val="62E884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endParaRPr>
              <a:solidFill>
                <a:srgbClr val="F6F6F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0" y="654611"/>
            <a:ext cx="9144000" cy="862800"/>
          </a:xfrm>
          <a:prstGeom prst="rect">
            <a:avLst/>
          </a:prstGeom>
          <a:solidFill>
            <a:srgbClr val="FF3C9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27425" rIns="137150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b="1"/>
              <a:t>RxJS concepts</a:t>
            </a:r>
            <a:endParaRPr sz="3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8D949C-D87C-4FAD-AFBF-99855EBE569B}"/>
              </a:ext>
            </a:extLst>
          </p:cNvPr>
          <p:cNvSpPr/>
          <p:nvPr/>
        </p:nvSpPr>
        <p:spPr>
          <a:xfrm>
            <a:off x="567538" y="2135873"/>
            <a:ext cx="80089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GB" sz="28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A tool for managing </a:t>
            </a:r>
            <a:r>
              <a:rPr lang="en-GB" sz="3600" b="1" dirty="0">
                <a:solidFill>
                  <a:srgbClr val="5E6687"/>
                </a:solidFill>
                <a:latin typeface="Trebuchet MS" panose="020B0603020202020204" pitchFamily="34" charset="0"/>
              </a:rPr>
              <a:t>sequences of events.</a:t>
            </a:r>
          </a:p>
          <a:p>
            <a:pPr lvl="0" algn="ctr"/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What is a </a:t>
            </a:r>
            <a:r>
              <a:rPr lang="en-GB" sz="3600" b="1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sequence</a:t>
            </a:r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</a:rPr>
              <a:t>?</a:t>
            </a:r>
            <a:endParaRPr lang="en-GB" sz="3600" dirty="0">
              <a:solidFill>
                <a:srgbClr val="5E6687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Google Shape;492;p61">
            <a:extLst>
              <a:ext uri="{FF2B5EF4-FFF2-40B4-BE49-F238E27FC236}">
                <a16:creationId xmlns:a16="http://schemas.microsoft.com/office/drawing/2014/main" id="{C490574F-C83E-4FF2-9F0B-52B05D0DBCFB}"/>
              </a:ext>
            </a:extLst>
          </p:cNvPr>
          <p:cNvSpPr txBox="1">
            <a:spLocks/>
          </p:cNvSpPr>
          <p:nvPr/>
        </p:nvSpPr>
        <p:spPr>
          <a:xfrm>
            <a:off x="352473" y="3521798"/>
            <a:ext cx="8339400" cy="242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hu-HU" sz="6600" b="1" dirty="0"/>
              <a:t>Anything</a:t>
            </a:r>
            <a:r>
              <a:rPr lang="hu-HU" sz="6600" dirty="0"/>
              <a:t>, </a:t>
            </a:r>
          </a:p>
          <a:p>
            <a:pPr marL="0" indent="0" algn="ctr">
              <a:spcBef>
                <a:spcPts val="0"/>
              </a:spcBef>
            </a:pPr>
            <a:r>
              <a:rPr lang="hu-HU" sz="6600" dirty="0"/>
              <a:t>pretty much!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125" y="0"/>
            <a:ext cx="9144000" cy="3826800"/>
          </a:xfrm>
          <a:prstGeom prst="rect">
            <a:avLst/>
          </a:prstGeom>
          <a:solidFill>
            <a:srgbClr val="F3F3F3">
              <a:alpha val="128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0" y="3826600"/>
            <a:ext cx="9144000" cy="862800"/>
          </a:xfrm>
          <a:prstGeom prst="rect">
            <a:avLst/>
          </a:prstGeom>
          <a:solidFill>
            <a:srgbClr val="76CDD8"/>
          </a:solidFill>
        </p:spPr>
        <p:txBody>
          <a:bodyPr spcFirstLastPara="1" wrap="square" lIns="137150" tIns="27425" rIns="137150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/>
              <a:t>Promises: recap!</a:t>
            </a:r>
            <a:endParaRPr sz="32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963654"/>
            <a:ext cx="74295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9DC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7E21F504-4A5E-4109-984E-7B4164C78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59" y="2947461"/>
            <a:ext cx="6192114" cy="3153215"/>
          </a:xfrm>
          <a:prstGeom prst="rect">
            <a:avLst/>
          </a:prstGeom>
        </p:spPr>
      </p:pic>
      <p:sp>
        <p:nvSpPr>
          <p:cNvPr id="498" name="Google Shape;498;p6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Okay, what do you mean by a </a:t>
            </a:r>
            <a:r>
              <a:rPr lang="hu-HU" sz="2600" b="1" dirty="0"/>
              <a:t>sequence</a:t>
            </a:r>
            <a:r>
              <a:rPr lang="hu-HU" sz="2600" dirty="0"/>
              <a:t>?</a:t>
            </a:r>
            <a:endParaRPr sz="2600" dirty="0"/>
          </a:p>
        </p:txBody>
      </p:sp>
      <p:sp>
        <p:nvSpPr>
          <p:cNvPr id="499" name="Google Shape;499;p62"/>
          <p:cNvSpPr txBox="1">
            <a:spLocks noGrp="1"/>
          </p:cNvSpPr>
          <p:nvPr>
            <p:ph type="body" idx="2"/>
          </p:nvPr>
        </p:nvSpPr>
        <p:spPr>
          <a:xfrm>
            <a:off x="352473" y="1438656"/>
            <a:ext cx="8339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342900">
              <a:lnSpc>
                <a:spcPct val="130000"/>
              </a:lnSpc>
              <a:buSzPts val="1800"/>
              <a:buChar char="●"/>
            </a:pPr>
            <a:r>
              <a:rPr lang="en-GB" sz="1800" b="1" dirty="0"/>
              <a:t>DOM events</a:t>
            </a:r>
          </a:p>
          <a:p>
            <a:pPr lvl="1" indent="-342900">
              <a:lnSpc>
                <a:spcPct val="130000"/>
              </a:lnSpc>
              <a:spcBef>
                <a:spcPts val="0"/>
              </a:spcBef>
              <a:buSzPts val="1800"/>
              <a:buChar char="○"/>
            </a:pPr>
            <a:r>
              <a:rPr lang="en-GB" sz="1800" dirty="0"/>
              <a:t>Every click, hover, resize on an element or window</a:t>
            </a:r>
          </a:p>
          <a:p>
            <a:pPr lvl="0" indent="-342900">
              <a:lnSpc>
                <a:spcPct val="130000"/>
              </a:lnSpc>
              <a:buSzPts val="1800"/>
              <a:buChar char="●"/>
            </a:pPr>
            <a:r>
              <a:rPr lang="en-GB" sz="1800" b="1" dirty="0"/>
              <a:t>Ticks</a:t>
            </a:r>
            <a:r>
              <a:rPr lang="en-GB" sz="1800" dirty="0"/>
              <a:t> (from a timer)</a:t>
            </a:r>
          </a:p>
          <a:p>
            <a:pPr lvl="0" indent="-342900">
              <a:lnSpc>
                <a:spcPct val="130000"/>
              </a:lnSpc>
              <a:buSzPts val="1800"/>
              <a:buChar char="●"/>
            </a:pPr>
            <a:r>
              <a:rPr lang="en-GB" sz="1800" dirty="0"/>
              <a:t>Values of an array</a:t>
            </a:r>
          </a:p>
          <a:p>
            <a:pPr lvl="0" indent="-342900">
              <a:lnSpc>
                <a:spcPct val="130000"/>
              </a:lnSpc>
              <a:buSzPts val="1800"/>
              <a:buChar char="●"/>
            </a:pPr>
            <a:r>
              <a:rPr lang="en-GB" sz="1800" b="1" dirty="0"/>
              <a:t>responses</a:t>
            </a:r>
            <a:r>
              <a:rPr lang="en-GB" sz="1800" dirty="0"/>
              <a:t> from a server</a:t>
            </a:r>
          </a:p>
          <a:p>
            <a:pPr lvl="0" indent="-342900">
              <a:lnSpc>
                <a:spcPct val="130000"/>
              </a:lnSpc>
              <a:buSzPts val="1800"/>
              <a:buChar char="●"/>
            </a:pPr>
            <a:r>
              <a:rPr lang="en-GB" sz="1800" dirty="0"/>
              <a:t>function calls</a:t>
            </a:r>
            <a:endParaRPr lang="en-GB" dirty="0">
              <a:solidFill>
                <a:srgbClr val="5F918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How are sequences represented?</a:t>
            </a:r>
            <a:endParaRPr sz="2600"/>
          </a:p>
        </p:txBody>
      </p:sp>
      <p:sp>
        <p:nvSpPr>
          <p:cNvPr id="509" name="Google Shape;509;p63"/>
          <p:cNvSpPr txBox="1">
            <a:spLocks noGrp="1"/>
          </p:cNvSpPr>
          <p:nvPr>
            <p:ph type="body" idx="2"/>
          </p:nvPr>
        </p:nvSpPr>
        <p:spPr>
          <a:xfrm>
            <a:off x="352473" y="1438656"/>
            <a:ext cx="8339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hu-HU" sz="2000" dirty="0"/>
              <a:t>A </a:t>
            </a:r>
            <a:r>
              <a:rPr lang="hu-HU" sz="2000" b="1" dirty="0">
                <a:solidFill>
                  <a:srgbClr val="6679CC"/>
                </a:solidFill>
              </a:rPr>
              <a:t>stream </a:t>
            </a:r>
            <a:r>
              <a:rPr lang="hu-HU" sz="2000" dirty="0"/>
              <a:t>is a s</a:t>
            </a:r>
            <a:r>
              <a:rPr lang="hu-HU" sz="2000" b="1" dirty="0"/>
              <a:t>equence of </a:t>
            </a:r>
            <a:r>
              <a:rPr lang="hu-HU" sz="2000" b="1" dirty="0">
                <a:solidFill>
                  <a:srgbClr val="FF4194"/>
                </a:solidFill>
              </a:rPr>
              <a:t>ongoing events</a:t>
            </a:r>
            <a:r>
              <a:rPr lang="hu-HU" sz="2000" b="1" dirty="0"/>
              <a:t> ordered in time</a:t>
            </a:r>
            <a:r>
              <a:rPr lang="hu-HU" sz="2000" dirty="0"/>
              <a:t>. </a:t>
            </a: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 each emission we have three possible results</a:t>
            </a:r>
            <a:endParaRPr sz="2000" dirty="0"/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hu-HU" sz="2800" b="1" dirty="0">
                <a:solidFill>
                  <a:srgbClr val="DF6D86"/>
                </a:solidFill>
              </a:rPr>
              <a:t>a value</a:t>
            </a:r>
            <a:r>
              <a:rPr lang="hu-HU" sz="2800" b="1" dirty="0"/>
              <a:t> </a:t>
            </a:r>
            <a:endParaRPr sz="2800" b="1" dirty="0"/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Char char="○"/>
            </a:pPr>
            <a:r>
              <a:rPr lang="hu-HU" sz="2800" b="1" dirty="0">
                <a:solidFill>
                  <a:srgbClr val="990000"/>
                </a:solidFill>
              </a:rPr>
              <a:t>an error</a:t>
            </a:r>
            <a:endParaRPr sz="2800" b="1" dirty="0">
              <a:solidFill>
                <a:srgbClr val="990000"/>
              </a:solidFill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hu-HU" sz="2800" b="1" dirty="0"/>
              <a:t>completed </a:t>
            </a:r>
            <a:r>
              <a:rPr lang="hu-HU" sz="2800" dirty="0"/>
              <a:t>signal </a:t>
            </a:r>
            <a:endParaRPr sz="28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hu-HU" sz="2000" dirty="0"/>
              <a:t>What </a:t>
            </a:r>
            <a:r>
              <a:rPr lang="hu-HU" sz="2000" b="1" dirty="0"/>
              <a:t>completed</a:t>
            </a:r>
            <a:r>
              <a:rPr lang="hu-HU" sz="2000" dirty="0"/>
              <a:t> </a:t>
            </a:r>
            <a:r>
              <a:rPr lang="en-US" sz="2000" dirty="0"/>
              <a:t>semantically </a:t>
            </a:r>
            <a:r>
              <a:rPr lang="hu-HU" sz="2000" dirty="0"/>
              <a:t>means can differ, but it’s the point where the information is not relevant anymore e.g. </a:t>
            </a:r>
            <a:endParaRPr sz="2000" dirty="0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800" dirty="0"/>
              <a:t>when a window containing a button is closed</a:t>
            </a:r>
            <a:endParaRPr sz="1800" dirty="0"/>
          </a:p>
          <a:p>
            <a:pPr marL="91440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800" dirty="0"/>
              <a:t>when the user has logged out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>
            <a:spLocks noGrp="1"/>
          </p:cNvSpPr>
          <p:nvPr>
            <p:ph type="body" idx="1"/>
          </p:nvPr>
        </p:nvSpPr>
        <p:spPr>
          <a:xfrm>
            <a:off x="1665225" y="1441475"/>
            <a:ext cx="5946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Subject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(or </a:t>
            </a: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Observable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) is the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stream which is being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observed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522" name="Google Shape;522;p65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#6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>
            <a:spLocks noGrp="1"/>
          </p:cNvSpPr>
          <p:nvPr>
            <p:ph type="body" idx="1"/>
          </p:nvPr>
        </p:nvSpPr>
        <p:spPr>
          <a:xfrm>
            <a:off x="1069050" y="1441475"/>
            <a:ext cx="7005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An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Observer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is a callback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that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defines what to do </a:t>
            </a: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when a value</a:t>
            </a:r>
            <a:endParaRPr lang="en-US" sz="2800" b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arrives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on the observable.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528" name="Google Shape;528;p66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#7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>
            <a:spLocks noGrp="1"/>
          </p:cNvSpPr>
          <p:nvPr>
            <p:ph type="body" idx="1"/>
          </p:nvPr>
        </p:nvSpPr>
        <p:spPr>
          <a:xfrm>
            <a:off x="1069050" y="1441475"/>
            <a:ext cx="7005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You can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subscribe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 to observables,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creating a </a:t>
            </a: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Subscription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. These can be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cancelled by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unsubscribing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534" name="Google Shape;534;p67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#8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body" idx="1"/>
          </p:nvPr>
        </p:nvSpPr>
        <p:spPr>
          <a:xfrm>
            <a:off x="1069050" y="1441475"/>
            <a:ext cx="7005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6679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You can treat your observable like a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collection 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(like a an array) by using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b="1" dirty="0">
                <a:solidFill>
                  <a:srgbClr val="EFEFEF"/>
                </a:solidFill>
                <a:highlight>
                  <a:srgbClr val="FF3C91"/>
                </a:highlight>
                <a:latin typeface="Trebuchet MS"/>
                <a:ea typeface="Trebuchet MS"/>
                <a:cs typeface="Trebuchet MS"/>
                <a:sym typeface="Trebuchet MS"/>
              </a:rPr>
              <a:t>operators</a:t>
            </a: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This can also be referred to</a:t>
            </a:r>
            <a:endParaRPr lang="en-US"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as </a:t>
            </a:r>
            <a:r>
              <a:rPr lang="hu-HU" sz="2800" b="1" dirty="0">
                <a:highlight>
                  <a:srgbClr val="6679CC"/>
                </a:highlight>
                <a:latin typeface="Trebuchet MS"/>
                <a:ea typeface="Trebuchet MS"/>
                <a:cs typeface="Trebuchet MS"/>
                <a:sym typeface="Trebuchet MS"/>
              </a:rPr>
              <a:t>piping</a:t>
            </a:r>
            <a:r>
              <a:rPr lang="hu-HU" sz="2800" b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  <a:t>the observable through the operator.</a:t>
            </a: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540" name="Google Shape;540;p68"/>
          <p:cNvSpPr txBox="1"/>
          <p:nvPr/>
        </p:nvSpPr>
        <p:spPr>
          <a:xfrm>
            <a:off x="5212075" y="205750"/>
            <a:ext cx="37032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929292"/>
                </a:solidFill>
                <a:latin typeface="Trebuchet MS"/>
                <a:ea typeface="Trebuchet MS"/>
                <a:cs typeface="Trebuchet MS"/>
                <a:sym typeface="Trebuchet MS"/>
              </a:rPr>
              <a:t>Definition Count: #9</a:t>
            </a:r>
            <a:endParaRPr sz="14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Concepts Recap</a:t>
            </a:r>
            <a:endParaRPr sz="2600"/>
          </a:p>
        </p:txBody>
      </p:sp>
      <p:sp>
        <p:nvSpPr>
          <p:cNvPr id="547" name="Google Shape;547;p69"/>
          <p:cNvSpPr txBox="1">
            <a:spLocks noGrp="1"/>
          </p:cNvSpPr>
          <p:nvPr>
            <p:ph type="body" idx="2"/>
          </p:nvPr>
        </p:nvSpPr>
        <p:spPr>
          <a:xfrm>
            <a:off x="346073" y="1212856"/>
            <a:ext cx="8339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4194"/>
              </a:buClr>
              <a:buSzPts val="1800"/>
              <a:buChar char="●"/>
            </a:pPr>
            <a:r>
              <a:rPr lang="hu-HU" sz="1800" b="1" dirty="0">
                <a:solidFill>
                  <a:srgbClr val="FF4194"/>
                </a:solidFill>
              </a:rPr>
              <a:t>Subject or Observable</a:t>
            </a:r>
            <a:endParaRPr sz="1800" b="1" dirty="0">
              <a:solidFill>
                <a:srgbClr val="FF4194"/>
              </a:solidFill>
            </a:endParaRPr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The stream which is being observed</a:t>
            </a:r>
            <a:endParaRPr sz="1400" dirty="0"/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Subjects are equivalent to EventEmitters </a:t>
            </a:r>
            <a:br>
              <a:rPr lang="hu-HU" sz="1400" dirty="0"/>
            </a:br>
            <a:r>
              <a:rPr lang="hu-HU" sz="1400" dirty="0">
                <a:solidFill>
                  <a:srgbClr val="666666"/>
                </a:solidFill>
              </a:rPr>
              <a:t>(in fact the Angular 2 EventEmitter is a descendant of a Subject)</a:t>
            </a:r>
            <a:endParaRPr sz="1400" dirty="0">
              <a:solidFill>
                <a:srgbClr val="666666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4194"/>
              </a:buClr>
              <a:buSzPts val="1800"/>
              <a:buChar char="●"/>
            </a:pPr>
            <a:r>
              <a:rPr lang="hu-HU" sz="1800" b="1" dirty="0">
                <a:solidFill>
                  <a:srgbClr val="FF4194"/>
                </a:solidFill>
              </a:rPr>
              <a:t>Observer</a:t>
            </a:r>
            <a:endParaRPr sz="1800" b="1" dirty="0">
              <a:solidFill>
                <a:srgbClr val="FF4194"/>
              </a:solidFill>
            </a:endParaRPr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Callback function that defines what to do when a value arrives on the Observable </a:t>
            </a:r>
            <a:endParaRPr sz="1400" dirty="0"/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4194"/>
              </a:buClr>
              <a:buSzPts val="1800"/>
              <a:buChar char="●"/>
            </a:pPr>
            <a:r>
              <a:rPr lang="hu-HU" sz="1800" b="1" dirty="0">
                <a:solidFill>
                  <a:srgbClr val="FF4194"/>
                </a:solidFill>
              </a:rPr>
              <a:t>Subscription</a:t>
            </a:r>
            <a:endParaRPr sz="1800" b="1" dirty="0">
              <a:solidFill>
                <a:srgbClr val="FF4194"/>
              </a:solidFill>
            </a:endParaRPr>
          </a:p>
          <a:p>
            <a: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hu-HU" sz="1400" dirty="0"/>
              <a:t>Adding a “listener” the observable is achieved via </a:t>
            </a:r>
            <a:r>
              <a:rPr lang="hu-HU" sz="1400" dirty="0">
                <a:solidFill>
                  <a:srgbClr val="6679CC"/>
                </a:solidFill>
              </a:rPr>
              <a:t>subscribing</a:t>
            </a:r>
            <a:r>
              <a:rPr lang="hu-HU" sz="1400" dirty="0"/>
              <a:t>, creating a </a:t>
            </a:r>
            <a:r>
              <a:rPr lang="hu-HU" sz="1400" b="1" dirty="0"/>
              <a:t>subscription</a:t>
            </a:r>
            <a:endParaRPr sz="1400" dirty="0"/>
          </a:p>
          <a:p>
            <a: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hu-HU" sz="1400" dirty="0"/>
              <a:t>Can be cancelled by </a:t>
            </a:r>
            <a:r>
              <a:rPr lang="hu-HU" sz="1400" dirty="0">
                <a:solidFill>
                  <a:srgbClr val="6679CC"/>
                </a:solidFill>
              </a:rPr>
              <a:t>unsubscribing</a:t>
            </a:r>
            <a:r>
              <a:rPr lang="hu-HU" sz="1400" dirty="0"/>
              <a:t> from the observable</a:t>
            </a:r>
            <a:endParaRPr sz="1400" dirty="0"/>
          </a:p>
          <a:p>
            <a:pPr marL="914400" marR="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A single observable can have </a:t>
            </a:r>
            <a:r>
              <a:rPr lang="hu-HU" sz="1400" b="1" dirty="0"/>
              <a:t>multiple subscriptions</a:t>
            </a:r>
            <a:endParaRPr sz="1400" dirty="0"/>
          </a:p>
          <a:p>
            <a:pPr marL="4572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4194"/>
              </a:buClr>
              <a:buSzPts val="1800"/>
              <a:buChar char="●"/>
            </a:pPr>
            <a:r>
              <a:rPr lang="hu-HU" sz="1800" b="1" dirty="0">
                <a:solidFill>
                  <a:srgbClr val="FF4194"/>
                </a:solidFill>
              </a:rPr>
              <a:t>Operators</a:t>
            </a:r>
            <a:endParaRPr sz="1800" b="1" dirty="0"/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pure functions that help can treat the stream of events like a collection</a:t>
            </a:r>
            <a:endParaRPr sz="1400" dirty="0"/>
          </a:p>
          <a:p>
            <a:pPr marL="914400" lvl="1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u-HU" sz="1400" dirty="0"/>
              <a:t>common variants are transforming, filtering, and aggregating the stream values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body" idx="1"/>
          </p:nvPr>
        </p:nvSpPr>
        <p:spPr>
          <a:xfrm>
            <a:off x="1069050" y="1441475"/>
            <a:ext cx="7005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  <a:t>Observables are </a:t>
            </a:r>
            <a:r>
              <a:rPr lang="en-GB" sz="3200" b="1" dirty="0">
                <a:latin typeface="Trebuchet MS"/>
                <a:ea typeface="Trebuchet MS"/>
                <a:cs typeface="Trebuchet MS"/>
                <a:sym typeface="Trebuchet MS"/>
              </a:rPr>
              <a:t>useless </a:t>
            </a:r>
            <a: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  <a:t>on their own</a:t>
            </a:r>
          </a:p>
          <a:p>
            <a:pPr marL="0" indent="0">
              <a:spcBef>
                <a:spcPts val="0"/>
              </a:spcBef>
            </a:pPr>
            <a: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GB" sz="2000" dirty="0">
                <a:latin typeface="Trebuchet MS"/>
                <a:ea typeface="Trebuchet MS"/>
                <a:cs typeface="Trebuchet MS"/>
                <a:sym typeface="Trebuchet MS"/>
              </a:rPr>
              <a:t>they don’t do </a:t>
            </a:r>
            <a:r>
              <a:rPr lang="en-GB" sz="2000" b="1" dirty="0">
                <a:latin typeface="Trebuchet MS"/>
                <a:ea typeface="Trebuchet MS"/>
                <a:cs typeface="Trebuchet MS"/>
                <a:sym typeface="Trebuchet MS"/>
              </a:rPr>
              <a:t>anything </a:t>
            </a:r>
            <a:r>
              <a:rPr lang="en-GB" sz="2000" dirty="0">
                <a:latin typeface="Trebuchet MS"/>
                <a:ea typeface="Trebuchet MS"/>
                <a:cs typeface="Trebuchet MS"/>
                <a:sym typeface="Trebuchet MS"/>
              </a:rPr>
              <a:t>until you subscribe to them</a:t>
            </a:r>
            <a:r>
              <a:rPr lang="hu-HU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23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1" name="Google Shape;561;p71"/>
          <p:cNvSpPr txBox="1">
            <a:spLocks noGrp="1"/>
          </p:cNvSpPr>
          <p:nvPr>
            <p:ph type="title"/>
          </p:nvPr>
        </p:nvSpPr>
        <p:spPr>
          <a:xfrm>
            <a:off x="0" y="3826600"/>
            <a:ext cx="9144000" cy="862800"/>
          </a:xfrm>
          <a:prstGeom prst="rect">
            <a:avLst/>
          </a:prstGeom>
          <a:solidFill>
            <a:srgbClr val="FF3C91"/>
          </a:soli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27425" rIns="137150" bIns="3427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b="1" dirty="0"/>
              <a:t>Practical RxJS</a:t>
            </a:r>
            <a:endParaRPr sz="1200" dirty="0"/>
          </a:p>
        </p:txBody>
      </p:sp>
      <p:pic>
        <p:nvPicPr>
          <p:cNvPr id="3" name="Picture 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40267E8-3D19-4797-A233-05ECA385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1" y="714969"/>
            <a:ext cx="2736859" cy="27368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9954867-3069-4A8D-851F-510525F66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828" y="2749990"/>
            <a:ext cx="3250793" cy="325079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E9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Concepts Recap</a:t>
            </a:r>
            <a:endParaRPr sz="2600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DAAB76D-33A8-4A0D-9A09-CC380365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13" y="1717828"/>
            <a:ext cx="6189351" cy="3829661"/>
          </a:xfrm>
          <a:prstGeom prst="rect">
            <a:avLst/>
          </a:prstGeom>
        </p:spPr>
      </p:pic>
      <p:sp>
        <p:nvSpPr>
          <p:cNvPr id="547" name="Google Shape;547;p69"/>
          <p:cNvSpPr txBox="1">
            <a:spLocks noGrp="1"/>
          </p:cNvSpPr>
          <p:nvPr>
            <p:ph type="body" idx="2"/>
          </p:nvPr>
        </p:nvSpPr>
        <p:spPr>
          <a:xfrm>
            <a:off x="346073" y="1212856"/>
            <a:ext cx="8339400" cy="45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19100" lvl="0" indent="-285750">
              <a:lnSpc>
                <a:spcPct val="150000"/>
              </a:lnSpc>
              <a:buClr>
                <a:srgbClr val="444444"/>
              </a:buClr>
              <a:buSzPts val="1500"/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444444"/>
                </a:solidFill>
              </a:rPr>
              <a:t>Creatin</a:t>
            </a:r>
            <a:r>
              <a:rPr lang="en-US" sz="2000" b="1" dirty="0">
                <a:solidFill>
                  <a:srgbClr val="444444"/>
                </a:solidFill>
              </a:rPr>
              <a:t>g observables</a:t>
            </a:r>
            <a:endParaRPr lang="en-GB" sz="2000" b="1" dirty="0">
              <a:solidFill>
                <a:srgbClr val="444444"/>
              </a:solidFill>
            </a:endParaRPr>
          </a:p>
          <a:p>
            <a:pPr marL="419100" indent="-285750">
              <a:lnSpc>
                <a:spcPct val="150000"/>
              </a:lnSpc>
              <a:buClr>
                <a:srgbClr val="444444"/>
              </a:buClr>
              <a:buSzPts val="1500"/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444444"/>
                </a:solidFill>
              </a:rPr>
              <a:t>Basic operations</a:t>
            </a:r>
            <a:endParaRPr lang="en-GB" sz="2000" b="1" dirty="0">
              <a:solidFill>
                <a:srgbClr val="444444"/>
              </a:solidFill>
            </a:endParaRP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hu-HU" sz="1600" dirty="0">
                <a:solidFill>
                  <a:srgbClr val="444444"/>
                </a:solidFill>
              </a:rPr>
              <a:t>s</a:t>
            </a:r>
            <a:r>
              <a:rPr lang="en-GB" sz="1600" dirty="0" err="1">
                <a:solidFill>
                  <a:srgbClr val="444444"/>
                </a:solidFill>
              </a:rPr>
              <a:t>ubscribing</a:t>
            </a:r>
            <a:endParaRPr lang="hu-HU" sz="1600" dirty="0">
              <a:solidFill>
                <a:srgbClr val="444444"/>
              </a:solidFill>
            </a:endParaRP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hu-HU" sz="1600" dirty="0">
                <a:solidFill>
                  <a:srgbClr val="444444"/>
                </a:solidFill>
              </a:rPr>
              <a:t>unsubscribing</a:t>
            </a:r>
            <a:endParaRPr lang="en-GB" sz="1600" dirty="0">
              <a:solidFill>
                <a:srgbClr val="444444"/>
              </a:solidFill>
            </a:endParaRP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hu-HU" sz="1600" dirty="0">
                <a:solidFill>
                  <a:srgbClr val="444444"/>
                </a:solidFill>
              </a:rPr>
              <a:t>handling errors</a:t>
            </a:r>
            <a:endParaRPr lang="en-GB" sz="1600" dirty="0">
              <a:solidFill>
                <a:srgbClr val="444444"/>
              </a:solidFill>
            </a:endParaRP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tapping </a:t>
            </a: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filtering </a:t>
            </a: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mapping (transform)</a:t>
            </a:r>
          </a:p>
          <a:p>
            <a:pPr marL="419100" lvl="0" indent="-285750">
              <a:lnSpc>
                <a:spcPct val="150000"/>
              </a:lnSpc>
              <a:buClr>
                <a:srgbClr val="444444"/>
              </a:buClr>
              <a:buSzPts val="1500"/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444444"/>
                </a:solidFill>
              </a:rPr>
              <a:t>Advanced operations</a:t>
            </a:r>
            <a:endParaRPr lang="en-GB" sz="2000" b="1" dirty="0">
              <a:solidFill>
                <a:srgbClr val="444444"/>
              </a:solidFill>
            </a:endParaRP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debouncing</a:t>
            </a: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merging</a:t>
            </a:r>
          </a:p>
          <a:p>
            <a:pPr marL="876300" lvl="1" indent="-285750">
              <a:lnSpc>
                <a:spcPct val="120000"/>
              </a:lnSpc>
              <a:spcBef>
                <a:spcPts val="0"/>
              </a:spcBef>
              <a:buClr>
                <a:srgbClr val="444444"/>
              </a:buClr>
              <a:buSzPts val="1500"/>
            </a:pPr>
            <a:r>
              <a:rPr lang="en-GB" sz="1600" dirty="0">
                <a:solidFill>
                  <a:srgbClr val="444444"/>
                </a:solidFill>
              </a:rPr>
              <a:t>switching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547;p69">
            <a:extLst>
              <a:ext uri="{FF2B5EF4-FFF2-40B4-BE49-F238E27FC236}">
                <a16:creationId xmlns:a16="http://schemas.microsoft.com/office/drawing/2014/main" id="{FA5B4278-2993-4FA1-8D54-8C003ACFECD7}"/>
              </a:ext>
            </a:extLst>
          </p:cNvPr>
          <p:cNvSpPr txBox="1">
            <a:spLocks/>
          </p:cNvSpPr>
          <p:nvPr/>
        </p:nvSpPr>
        <p:spPr>
          <a:xfrm>
            <a:off x="4403323" y="5042517"/>
            <a:ext cx="4434549" cy="83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133350" indent="0">
              <a:lnSpc>
                <a:spcPct val="150000"/>
              </a:lnSpc>
              <a:buClr>
                <a:srgbClr val="444444"/>
              </a:buClr>
              <a:buSzPts val="1500"/>
            </a:pPr>
            <a:r>
              <a:rPr lang="en-US" sz="1600" dirty="0">
                <a:solidFill>
                  <a:srgbClr val="444444"/>
                </a:solidFill>
              </a:rPr>
              <a:t>Example of transforming a stream that can be achieved via </a:t>
            </a:r>
            <a:r>
              <a:rPr lang="en-US" sz="1600" dirty="0">
                <a:solidFill>
                  <a:srgbClr val="444444"/>
                </a:solidFill>
                <a:latin typeface="Roboto Mono" panose="020B0604020202020204" charset="0"/>
                <a:ea typeface="Roboto Mono" panose="020B0604020202020204" charset="0"/>
              </a:rPr>
              <a:t>map.</a:t>
            </a:r>
            <a:endParaRPr lang="hu-HU" sz="1100" dirty="0"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31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Promise syntax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📖 </a:t>
            </a:r>
            <a:r>
              <a:rPr lang="hu-HU" sz="20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Documentation: Primer on Promises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r="16826"/>
          <a:stretch/>
        </p:blipFill>
        <p:spPr>
          <a:xfrm>
            <a:off x="152400" y="1550875"/>
            <a:ext cx="7352201" cy="3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Creating Observables</a:t>
            </a:r>
            <a:endParaRPr sz="2600"/>
          </a:p>
        </p:txBody>
      </p:sp>
      <p:sp>
        <p:nvSpPr>
          <p:cNvPr id="578" name="Google Shape;578;p73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p73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388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the Observable Constructor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observable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Observable.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hu-HU" sz="1800" b="1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lang="hu-HU" sz="1800" b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hello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world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observable.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hello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world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0" name="Google Shape;580;p73"/>
          <p:cNvSpPr txBox="1"/>
          <p:nvPr/>
        </p:nvSpPr>
        <p:spPr>
          <a:xfrm>
            <a:off x="303625" y="5782425"/>
            <a:ext cx="8054100" cy="30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⭐ </a:t>
            </a:r>
            <a:r>
              <a:rPr lang="hu-HU" sz="2000" b="1" u="sng" dirty="0">
                <a:solidFill>
                  <a:srgbClr val="5E6687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All examples can be found here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Creating Observables</a:t>
            </a:r>
            <a:endParaRPr sz="2600" dirty="0"/>
          </a:p>
        </p:txBody>
      </p:sp>
      <p:sp>
        <p:nvSpPr>
          <p:cNvPr id="587" name="Google Shape;587;p7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8" name="Google Shape;588;p74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18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of (</a:t>
            </a:r>
            <a:r>
              <a:rPr lang="hu-HU" sz="2000" i="1" dirty="0">
                <a:solidFill>
                  <a:schemeClr val="lt1"/>
                </a:solidFill>
              </a:rPr>
              <a:t>a constant value)</a:t>
            </a:r>
            <a:endParaRPr sz="20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600" i="1" dirty="0">
                <a:solidFill>
                  <a:schemeClr val="accent1"/>
                </a:solidFill>
              </a:rPr>
              <a:t>We can create an observable from some static values. </a:t>
            </a:r>
            <a:br>
              <a:rPr lang="hu-HU" sz="1600" i="1" dirty="0">
                <a:solidFill>
                  <a:schemeClr val="accent1"/>
                </a:solidFill>
              </a:rPr>
            </a:br>
            <a:r>
              <a:rPr lang="hu-HU" sz="1600" i="1" dirty="0">
                <a:solidFill>
                  <a:schemeClr val="accent1"/>
                </a:solidFill>
              </a:rPr>
              <a:t>It </a:t>
            </a:r>
            <a:r>
              <a:rPr lang="hu-HU" sz="1600" b="1" i="1" dirty="0">
                <a:solidFill>
                  <a:schemeClr val="accent1"/>
                </a:solidFill>
              </a:rPr>
              <a:t>completes </a:t>
            </a:r>
            <a:r>
              <a:rPr lang="hu-HU" sz="1600" i="1" dirty="0">
                <a:solidFill>
                  <a:schemeClr val="accent1"/>
                </a:solidFill>
              </a:rPr>
              <a:t>immediately after emitting its values.</a:t>
            </a:r>
            <a:endParaRPr sz="1800" i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stuff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anything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you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want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, {cool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stuff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stuff.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val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 ))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anything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you,want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23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7B7F8B"/>
                </a:solidFill>
                <a:highlight>
                  <a:srgbClr val="282A36"/>
                </a:highlight>
                <a:latin typeface="Consolas"/>
                <a:ea typeface="Consolas"/>
                <a:cs typeface="Consolas"/>
                <a:sym typeface="Consolas"/>
              </a:rPr>
              <a:t>// [object Object]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Creating Observables</a:t>
            </a:r>
            <a:endParaRPr sz="2600" dirty="0"/>
          </a:p>
        </p:txBody>
      </p:sp>
      <p:sp>
        <p:nvSpPr>
          <p:cNvPr id="596" name="Google Shape;596;p75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7" name="Google Shape;597;p75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01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from</a:t>
            </a:r>
            <a:r>
              <a:rPr lang="hu-HU" sz="2000" b="1" dirty="0">
                <a:solidFill>
                  <a:schemeClr val="lt1"/>
                </a:solidFill>
              </a:rPr>
              <a:t> </a:t>
            </a:r>
            <a:r>
              <a:rPr lang="hu-HU" sz="2000" i="1" dirty="0">
                <a:solidFill>
                  <a:schemeClr val="lt1"/>
                </a:solidFill>
              </a:rPr>
              <a:t>(a promise</a:t>
            </a:r>
            <a:r>
              <a:rPr lang="en-US" sz="2000" i="1" dirty="0">
                <a:solidFill>
                  <a:schemeClr val="lt1"/>
                </a:solidFill>
              </a:rPr>
              <a:t> or a string or an array…</a:t>
            </a:r>
            <a:r>
              <a:rPr lang="hu-HU" sz="2000" i="1" dirty="0">
                <a:solidFill>
                  <a:schemeClr val="lt1"/>
                </a:solidFill>
              </a:rPr>
              <a:t>)</a:t>
            </a:r>
            <a:endParaRPr sz="2000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promise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b="1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97E1F1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resolve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reject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{ 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setTimeout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(()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resolve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resolved!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},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obsvPromise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(promise)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obsvPromise.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result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 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Creating Observables</a:t>
            </a:r>
            <a:endParaRPr sz="2600"/>
          </a:p>
        </p:txBody>
      </p:sp>
      <p:sp>
        <p:nvSpPr>
          <p:cNvPr id="605" name="Google Shape;605;p76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6" name="Google Shape;606;p76"/>
          <p:cNvSpPr txBox="1">
            <a:spLocks noGrp="1"/>
          </p:cNvSpPr>
          <p:nvPr>
            <p:ph type="body" idx="2"/>
          </p:nvPr>
        </p:nvSpPr>
        <p:spPr>
          <a:xfrm>
            <a:off x="352475" y="1438645"/>
            <a:ext cx="8339400" cy="330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fromEvent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clicks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fromEvent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(document,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click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clicks.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click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click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box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document.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querySelector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div.box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mouseoverBox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fromEvent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(box, 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mouseover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mouseoverBox.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(()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E7EE98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Box hovered!</a:t>
            </a:r>
            <a:r>
              <a:rPr lang="hu-HU" sz="1800" dirty="0">
                <a:solidFill>
                  <a:srgbClr val="DEE492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Creating Observables</a:t>
            </a:r>
            <a:endParaRPr sz="2600"/>
          </a:p>
        </p:txBody>
      </p:sp>
      <p:sp>
        <p:nvSpPr>
          <p:cNvPr id="614" name="Google Shape;614;p77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5" name="Google Shape;615;p77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u="sng" dirty="0">
                <a:solidFill>
                  <a:srgbClr val="6679CC"/>
                </a:solidFill>
                <a:hlinkClick r:id="rId3"/>
              </a:rPr>
              <a:t>timer</a:t>
            </a:r>
            <a:r>
              <a:rPr lang="hu-HU" sz="2000" b="1" i="1" dirty="0">
                <a:solidFill>
                  <a:srgbClr val="6679CC"/>
                </a:solidFill>
              </a:rPr>
              <a:t> </a:t>
            </a:r>
            <a:r>
              <a:rPr lang="hu-HU" sz="2000" dirty="0">
                <a:solidFill>
                  <a:schemeClr val="lt1"/>
                </a:solidFill>
              </a:rPr>
              <a:t>and </a:t>
            </a:r>
            <a:r>
              <a:rPr lang="hu-HU" sz="2000" b="1" i="1" u="sng" dirty="0">
                <a:solidFill>
                  <a:srgbClr val="6679CC"/>
                </a:solidFill>
                <a:hlinkClick r:id="rId4"/>
              </a:rPr>
              <a:t>interval</a:t>
            </a:r>
            <a:endParaRPr sz="2000" b="1" i="1" dirty="0">
              <a:solidFill>
                <a:srgbClr val="6679CC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timer$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timer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 dirty="0">
              <a:solidFill>
                <a:srgbClr val="7B7F8B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subscription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timer$.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interval$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interval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dirty="0">
                <a:solidFill>
                  <a:srgbClr val="BF9EEE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subscription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interval$.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subscribe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dirty="0">
                <a:solidFill>
                  <a:srgbClr val="F286C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hu-HU" sz="1800" dirty="0">
                <a:solidFill>
                  <a:srgbClr val="62E88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hu-HU" sz="1800" i="1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6F6F4"/>
                </a:solidFill>
                <a:highlight>
                  <a:srgbClr val="282A36"/>
                </a:highlight>
                <a:latin typeface="Roboto Mono"/>
                <a:ea typeface="Roboto Mono"/>
                <a:cs typeface="Roboto Mono"/>
                <a:sym typeface="Roboto Mono"/>
              </a:rPr>
              <a:t> );</a:t>
            </a: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body" idx="1"/>
          </p:nvPr>
        </p:nvSpPr>
        <p:spPr>
          <a:xfrm>
            <a:off x="1069050" y="1441475"/>
            <a:ext cx="7005900" cy="44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-355600" algn="l">
              <a:lnSpc>
                <a:spcPct val="120000"/>
              </a:lnSpc>
              <a:spcBef>
                <a:spcPts val="0"/>
              </a:spcBef>
              <a:buSzPts val="2000"/>
              <a:buAutoNum type="arabicPeriod"/>
            </a:pPr>
            <a:r>
              <a:rPr lang="en-GB" sz="2800" dirty="0"/>
              <a:t>When an Observable is finished, it emits a </a:t>
            </a:r>
            <a:r>
              <a:rPr lang="en-GB" sz="2800" b="1" dirty="0">
                <a:solidFill>
                  <a:srgbClr val="FF4194"/>
                </a:solidFill>
              </a:rPr>
              <a:t>complete</a:t>
            </a:r>
            <a:r>
              <a:rPr lang="en-GB" sz="2800" dirty="0">
                <a:solidFill>
                  <a:srgbClr val="FF4194"/>
                </a:solidFill>
              </a:rPr>
              <a:t> </a:t>
            </a:r>
            <a:r>
              <a:rPr lang="en-GB" sz="2800" dirty="0"/>
              <a:t>notification.</a:t>
            </a:r>
          </a:p>
          <a:p>
            <a:pPr lvl="0" indent="-355600" algn="l">
              <a:lnSpc>
                <a:spcPct val="120000"/>
              </a:lnSpc>
              <a:spcBef>
                <a:spcPts val="0"/>
              </a:spcBef>
              <a:buSzPts val="2000"/>
              <a:buAutoNum type="arabicPeriod"/>
            </a:pPr>
            <a:r>
              <a:rPr lang="en-GB" sz="2800" dirty="0"/>
              <a:t>You may need to stop them </a:t>
            </a:r>
            <a:r>
              <a:rPr lang="en-GB" sz="2800" b="1" dirty="0">
                <a:solidFill>
                  <a:srgbClr val="DD7E6B"/>
                </a:solidFill>
              </a:rPr>
              <a:t>might flood the available memory</a:t>
            </a:r>
            <a:r>
              <a:rPr lang="en-GB" sz="2800" dirty="0"/>
              <a:t>. </a:t>
            </a:r>
          </a:p>
          <a:p>
            <a:pPr lvl="0" indent="-355600" algn="l">
              <a:lnSpc>
                <a:spcPct val="120000"/>
              </a:lnSpc>
              <a:spcBef>
                <a:spcPts val="0"/>
              </a:spcBef>
              <a:buSzPts val="2000"/>
              <a:buAutoNum type="arabicPeriod"/>
            </a:pPr>
            <a:r>
              <a:rPr lang="en-GB" sz="2800" dirty="0"/>
              <a:t>Some observables </a:t>
            </a:r>
            <a:r>
              <a:rPr lang="en-GB" sz="2800" b="1" dirty="0"/>
              <a:t>complete </a:t>
            </a:r>
            <a:r>
              <a:rPr lang="en-GB" sz="2800" b="1" dirty="0">
                <a:solidFill>
                  <a:srgbClr val="6679CC"/>
                </a:solidFill>
              </a:rPr>
              <a:t>automatically</a:t>
            </a:r>
            <a:r>
              <a:rPr lang="en-GB" sz="2800" dirty="0"/>
              <a:t>, but for others you must manually unsubscribe.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0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Combining subscriptions</a:t>
            </a:r>
            <a:endParaRPr sz="2600" dirty="0"/>
          </a:p>
        </p:txBody>
      </p:sp>
      <p:sp>
        <p:nvSpPr>
          <p:cNvPr id="632" name="Google Shape;632;p79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Google Shape;633;p79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Subscription.add()</a:t>
            </a:r>
            <a:endParaRPr lang="en-US" sz="2000" b="1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1" dirty="0">
              <a:solidFill>
                <a:schemeClr val="lt1"/>
              </a:solidFill>
            </a:endParaRPr>
          </a:p>
          <a:p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observable1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500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observable2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200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r>
              <a:rPr lang="en-US" sz="20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//Subscribe to them</a:t>
            </a:r>
            <a:endParaRPr lang="en-US" sz="20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subscription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observable1</a:t>
            </a:r>
          </a:p>
          <a:p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20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obs1</a:t>
            </a:r>
            <a:r>
              <a:rPr lang="en-US" sz="20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childSubscription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observable2</a:t>
            </a:r>
          </a:p>
          <a:p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20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obs2</a:t>
            </a:r>
            <a:r>
              <a:rPr lang="en-US" sz="20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r>
              <a:rPr lang="en-US" sz="20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//Combine the second subscription with the first one</a:t>
            </a:r>
            <a:endParaRPr lang="en-US" sz="20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20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subscription.</a:t>
            </a:r>
            <a:r>
              <a:rPr lang="en-US" sz="20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add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childSubscription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79"/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⭐ </a:t>
            </a:r>
            <a:r>
              <a:rPr lang="hu-HU" sz="2000" b="1" u="sng" dirty="0">
                <a:solidFill>
                  <a:srgbClr val="5E6687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Subscription examples</a:t>
            </a:r>
            <a:endParaRPr sz="1400" b="0" i="0" u="none" strike="noStrike" cap="none" dirty="0">
              <a:solidFill>
                <a:srgbClr val="5E66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Basic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31333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en-US" sz="2000" b="1" i="1" dirty="0">
                <a:solidFill>
                  <a:schemeClr val="lt1"/>
                </a:solidFill>
              </a:rPr>
              <a:t>filter </a:t>
            </a:r>
            <a:r>
              <a:rPr lang="en-US" sz="2000" b="1" dirty="0">
                <a:solidFill>
                  <a:schemeClr val="lt1"/>
                </a:solidFill>
              </a:rPr>
              <a:t>and </a:t>
            </a:r>
            <a:r>
              <a:rPr lang="en-US" sz="2000" b="1" i="1" dirty="0">
                <a:solidFill>
                  <a:schemeClr val="lt1"/>
                </a:solidFill>
              </a:rPr>
              <a:t>map </a:t>
            </a:r>
            <a:r>
              <a:rPr lang="en-US" sz="2000" b="1" dirty="0">
                <a:solidFill>
                  <a:schemeClr val="lt1"/>
                </a:solidFill>
              </a:rPr>
              <a:t>(with </a:t>
            </a:r>
            <a:r>
              <a:rPr lang="en-US" sz="2000" b="1" i="1" dirty="0">
                <a:solidFill>
                  <a:schemeClr val="lt1"/>
                </a:solidFill>
              </a:rPr>
              <a:t>tap</a:t>
            </a:r>
            <a:r>
              <a:rPr lang="en-US" sz="2000" b="1" dirty="0">
                <a:solidFill>
                  <a:schemeClr val="lt1"/>
                </a:solidFill>
              </a:rPr>
              <a:t>)</a:t>
            </a:r>
            <a:endParaRPr sz="2000" b="1" i="1" dirty="0">
              <a:solidFill>
                <a:schemeClr val="lt1"/>
              </a:solidFill>
            </a:endParaRPr>
          </a:p>
          <a:p>
            <a:r>
              <a:rPr lang="en-GB" sz="1800" dirty="0">
                <a:solidFill>
                  <a:srgbClr val="7B7F8B"/>
                </a:solidFill>
                <a:latin typeface="Consolas" panose="020B0609020204030204" pitchFamily="49" charset="0"/>
              </a:rPr>
              <a:t>//Return the squared even numbers below 10</a:t>
            </a:r>
            <a:endParaRPr lang="en-GB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numbers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of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4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6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7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8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9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10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evensSquared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numbers.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r>
              <a:rPr lang="nn-NO" sz="1800" dirty="0">
                <a:solidFill>
                  <a:srgbClr val="62E884"/>
                </a:solidFill>
                <a:latin typeface="Consolas" panose="020B0609020204030204" pitchFamily="49" charset="0"/>
              </a:rPr>
              <a:t>		tap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(</a:t>
            </a:r>
            <a:r>
              <a:rPr lang="nn-NO" sz="1800" i="1" dirty="0">
                <a:solidFill>
                  <a:srgbClr val="F6F6F4"/>
                </a:solidFill>
                <a:latin typeface="Consolas" panose="020B0609020204030204" pitchFamily="49" charset="0"/>
              </a:rPr>
              <a:t>val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 </a:t>
            </a:r>
            <a:r>
              <a:rPr lang="nn-NO" sz="1800" dirty="0">
                <a:solidFill>
                  <a:srgbClr val="F286C4"/>
                </a:solidFill>
                <a:latin typeface="Consolas" panose="020B0609020204030204" pitchFamily="49" charset="0"/>
              </a:rPr>
              <a:t>=&gt;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 </a:t>
            </a:r>
            <a:r>
              <a:rPr lang="nn-NO" sz="1800" i="1" dirty="0">
                <a:solidFill>
                  <a:srgbClr val="F6F6F4"/>
                </a:solidFill>
                <a:latin typeface="Consolas" panose="020B0609020204030204" pitchFamily="49" charset="0"/>
              </a:rPr>
              <a:t>console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.</a:t>
            </a:r>
            <a:r>
              <a:rPr lang="nn-NO" sz="1800" dirty="0">
                <a:solidFill>
                  <a:srgbClr val="62E884"/>
                </a:solidFill>
                <a:latin typeface="Consolas" panose="020B0609020204030204" pitchFamily="49" charset="0"/>
              </a:rPr>
              <a:t>log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(</a:t>
            </a:r>
            <a:r>
              <a:rPr lang="nn-NO" sz="1800" i="1" dirty="0">
                <a:solidFill>
                  <a:srgbClr val="F6F6F4"/>
                </a:solidFill>
                <a:latin typeface="Consolas" panose="020B0609020204030204" pitchFamily="49" charset="0"/>
              </a:rPr>
              <a:t>val</a:t>
            </a:r>
            <a:r>
              <a:rPr lang="nn-NO" sz="1800" dirty="0">
                <a:solidFill>
                  <a:srgbClr val="F6F6F4"/>
                </a:solidFill>
                <a:latin typeface="Consolas" panose="020B0609020204030204" pitchFamily="49" charset="0"/>
              </a:rPr>
              <a:t>)),</a:t>
            </a: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	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filter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num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num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%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===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0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),</a:t>
            </a:r>
            <a:b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map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*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evensSquared.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x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endParaRPr lang="en-GB" sz="1800" i="1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6272D1-AB76-499C-9BF1-AB48F7F076F5}"/>
              </a:ext>
            </a:extLst>
          </p:cNvPr>
          <p:cNvSpPr/>
          <p:nvPr/>
        </p:nvSpPr>
        <p:spPr>
          <a:xfrm>
            <a:off x="352475" y="4870106"/>
            <a:ext cx="8528975" cy="149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800" i="1" dirty="0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Do these look familiar? It’s no surprise, these common </a:t>
            </a:r>
            <a:r>
              <a:rPr lang="en-GB" sz="1800" i="1" dirty="0" err="1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RxJS</a:t>
            </a:r>
            <a:r>
              <a:rPr lang="en-GB" sz="1800" i="1" dirty="0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 utilities use the exact same names as some Collection operations.</a:t>
            </a:r>
          </a:p>
          <a:p>
            <a:pPr>
              <a:lnSpc>
                <a:spcPct val="130000"/>
              </a:lnSpc>
            </a:pPr>
            <a:r>
              <a:rPr lang="en-GB" sz="1800" dirty="0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Map</a:t>
            </a:r>
            <a:r>
              <a:rPr lang="en-GB" sz="1800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-GB" sz="18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and</a:t>
            </a:r>
            <a:r>
              <a:rPr lang="en-GB" sz="1800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-GB" sz="1800" dirty="0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filter</a:t>
            </a:r>
            <a:r>
              <a:rPr lang="en-GB" sz="18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are obvious, </a:t>
            </a:r>
            <a:r>
              <a:rPr lang="en-GB" sz="1800" dirty="0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tap</a:t>
            </a:r>
            <a:r>
              <a:rPr lang="en-GB" sz="18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is pretty much the </a:t>
            </a:r>
            <a:r>
              <a:rPr lang="en-GB" sz="1800" i="1" dirty="0" err="1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forEach</a:t>
            </a:r>
            <a:r>
              <a:rPr lang="en-GB" sz="18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equivalent (“do something but don’t change the values”).</a:t>
            </a:r>
            <a:endParaRPr lang="en-GB" sz="1800" dirty="0">
              <a:solidFill>
                <a:schemeClr val="accent1"/>
              </a:solidFill>
              <a:highlight>
                <a:srgbClr val="282A36"/>
              </a:highlight>
              <a:latin typeface="Trebuchet MS" panose="020B0603020202020204" pitchFamily="34" charset="0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872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Basic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528974" cy="313334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/>
            <a:r>
              <a:rPr lang="en-US" sz="2000" b="1" dirty="0">
                <a:solidFill>
                  <a:schemeClr val="lt1"/>
                </a:solidFill>
              </a:rPr>
              <a:t>Aggregation u</a:t>
            </a:r>
            <a:r>
              <a:rPr lang="hu-HU" sz="2000" b="1" dirty="0">
                <a:solidFill>
                  <a:schemeClr val="lt1"/>
                </a:solidFill>
              </a:rPr>
              <a:t>sing </a:t>
            </a:r>
            <a:r>
              <a:rPr lang="en-US" sz="2000" b="1" i="1" dirty="0">
                <a:solidFill>
                  <a:schemeClr val="lt1"/>
                </a:solidFill>
              </a:rPr>
              <a:t>scan</a:t>
            </a:r>
            <a:endParaRPr sz="2000" b="1" i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numbers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of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4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6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7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8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9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10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isEven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%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===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evens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numbers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filter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isEven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 </a:t>
            </a:r>
            <a:b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</a:br>
            <a:endParaRPr lang="en-US" sz="1800" dirty="0">
              <a:solidFill>
                <a:srgbClr val="7B7F8B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//keep a running total of the number of even numbers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evenCount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evens.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scan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acc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_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acc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+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>
              <a:lnSpc>
                <a:spcPct val="140000"/>
              </a:lnSpc>
            </a:pP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evenCount.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>
              <a:lnSpc>
                <a:spcPct val="140000"/>
              </a:lnSpc>
            </a:pP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endParaRPr lang="en-GB" sz="1800" i="1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6272D1-AB76-499C-9BF1-AB48F7F076F5}"/>
              </a:ext>
            </a:extLst>
          </p:cNvPr>
          <p:cNvSpPr/>
          <p:nvPr/>
        </p:nvSpPr>
        <p:spPr>
          <a:xfrm>
            <a:off x="352474" y="4942295"/>
            <a:ext cx="8528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Doesn’t seem familiar? </a:t>
            </a:r>
            <a:r>
              <a:rPr lang="en-GB" sz="16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Scan</a:t>
            </a:r>
            <a:r>
              <a:rPr lang="en-GB" sz="1600" i="1" dirty="0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 is very closely related to </a:t>
            </a:r>
            <a:r>
              <a:rPr lang="en-GB" sz="1600" dirty="0" err="1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Array</a:t>
            </a:r>
            <a:r>
              <a:rPr lang="en-GB" sz="1600" i="1" dirty="0" err="1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#</a:t>
            </a:r>
            <a:r>
              <a:rPr lang="en-GB" sz="1600" dirty="0" err="1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reduce</a:t>
            </a:r>
            <a:r>
              <a:rPr lang="en-GB" sz="1600" dirty="0">
                <a:solidFill>
                  <a:schemeClr val="accent1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 </a:t>
            </a:r>
            <a:r>
              <a:rPr lang="en-GB" sz="1600" dirty="0">
                <a:solidFill>
                  <a:schemeClr val="accent1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and much of the same logic can be implemented with it.</a:t>
            </a:r>
            <a:endParaRPr lang="en-GB" sz="1600" dirty="0">
              <a:solidFill>
                <a:schemeClr val="accent1"/>
              </a:solidFill>
              <a:highlight>
                <a:srgbClr val="282A36"/>
              </a:highlight>
              <a:latin typeface="Trebuchet MS" panose="020B0603020202020204" pitchFamily="34" charset="0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634;p79">
            <a:extLst>
              <a:ext uri="{FF2B5EF4-FFF2-40B4-BE49-F238E27FC236}">
                <a16:creationId xmlns:a16="http://schemas.microsoft.com/office/drawing/2014/main" id="{961CCB9C-7C09-449E-B9E8-41391EC8A3B5}"/>
              </a:ext>
            </a:extLst>
          </p:cNvPr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⭐ Basic operation examples</a:t>
            </a:r>
            <a:endParaRPr sz="1400" b="0" i="0" u="none" strike="noStrike" cap="none" dirty="0">
              <a:solidFill>
                <a:srgbClr val="5E66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0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/>
            <a:r>
              <a:rPr lang="en-US" sz="2600" dirty="0"/>
              <a:t>Basic operations: unsubscribing</a:t>
            </a:r>
          </a:p>
        </p:txBody>
      </p:sp>
      <p:sp>
        <p:nvSpPr>
          <p:cNvPr id="641" name="Google Shape;641;p80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2" name="Google Shape;642;p80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hu-HU" sz="2000" b="1" i="1" dirty="0">
                <a:solidFill>
                  <a:schemeClr val="lt1"/>
                </a:solidFill>
              </a:rPr>
              <a:t>unsubscribe</a:t>
            </a:r>
            <a:endParaRPr lang="en-US" sz="2000" b="1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of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20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20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subscription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observable</a:t>
            </a:r>
          </a:p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20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20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>
              <a:lnSpc>
                <a:spcPct val="140000"/>
              </a:lnSpc>
            </a:pPr>
            <a:r>
              <a:rPr lang="en-US" sz="20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subscription.</a:t>
            </a:r>
            <a:r>
              <a:rPr lang="en-US" sz="20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unsubscribe</a:t>
            </a:r>
            <a:r>
              <a:rPr lang="en-US" sz="20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();</a:t>
            </a:r>
          </a:p>
          <a:p>
            <a:br>
              <a:rPr lang="en-US" sz="20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20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Promise chaining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r="16156"/>
          <a:stretch/>
        </p:blipFill>
        <p:spPr>
          <a:xfrm>
            <a:off x="162200" y="1550875"/>
            <a:ext cx="7411001" cy="3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/>
            <a:r>
              <a:rPr lang="en-US" sz="2600" dirty="0"/>
              <a:t>Basic operations: unsubscribing</a:t>
            </a:r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en-US" sz="2000" b="1" i="1" dirty="0">
                <a:solidFill>
                  <a:schemeClr val="lt1"/>
                </a:solidFill>
              </a:rPr>
              <a:t>take</a:t>
            </a:r>
            <a:endParaRPr sz="2000" b="1" i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 panose="020B0604020202020204" charset="0"/>
              <a:ea typeface="Roboto Mono" panose="020B0604020202020204" charset="0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interval$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500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interval$.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take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).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6597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/>
            <a:r>
              <a:rPr lang="en-US" sz="2600" dirty="0"/>
              <a:t>Basic operations: unsubscribing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0165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b="1" dirty="0">
                <a:solidFill>
                  <a:schemeClr val="lt1"/>
                </a:solidFill>
              </a:rPr>
              <a:t>Using </a:t>
            </a:r>
            <a:r>
              <a:rPr lang="en-US" sz="2000" b="1" i="1" dirty="0" err="1">
                <a:solidFill>
                  <a:schemeClr val="lt1"/>
                </a:solidFill>
              </a:rPr>
              <a:t>takeUntil</a:t>
            </a:r>
            <a:r>
              <a:rPr lang="en-US" sz="2000" b="1" i="1" dirty="0">
                <a:solidFill>
                  <a:schemeClr val="lt1"/>
                </a:solidFill>
              </a:rPr>
              <a:t> </a:t>
            </a:r>
            <a:r>
              <a:rPr lang="en-US" sz="2000" dirty="0">
                <a:solidFill>
                  <a:schemeClr val="lt1"/>
                </a:solidFill>
              </a:rPr>
              <a:t>(an observable emits a value)</a:t>
            </a:r>
            <a:endParaRPr sz="2000" b="1" i="1" dirty="0">
              <a:solidFill>
                <a:schemeClr val="lt1"/>
              </a:solidFill>
            </a:endParaRPr>
          </a:p>
          <a:p>
            <a:endParaRPr lang="en-US" sz="1800" dirty="0">
              <a:solidFill>
                <a:srgbClr val="F6F6F4"/>
              </a:solidFill>
              <a:highlight>
                <a:srgbClr val="282A36"/>
              </a:highlight>
              <a:latin typeface="Roboto Mono" panose="020B0604020202020204" charset="0"/>
              <a:ea typeface="Roboto Mono" panose="020B0604020202020204" charset="0"/>
              <a:sym typeface="Consolas"/>
            </a:endParaRPr>
          </a:p>
          <a:p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evenCount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 evens.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scan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((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acc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_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acc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+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16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0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r>
              <a:rPr lang="en-US" sz="16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//do not emit until 5 even numbers have been emitted</a:t>
            </a:r>
            <a:endParaRPr lang="en-US" sz="16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fiveEvenNumbers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evenCount.</a:t>
            </a:r>
            <a:r>
              <a:rPr lang="en-US" sz="16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filter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&gt;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example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 evens.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map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`Even number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${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n-US" sz="16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),</a:t>
            </a:r>
          </a:p>
          <a:p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6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//after five even numbers have been emitted, complete source observable</a:t>
            </a:r>
            <a:endParaRPr lang="en-US" sz="16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6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takeUntil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fiveEvenNumbers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r>
              <a:rPr lang="en-US" sz="1600" dirty="0">
                <a:solidFill>
                  <a:srgbClr val="F6F6F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example.</a:t>
            </a:r>
            <a:r>
              <a:rPr lang="en-US" sz="16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</a:p>
          <a:p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console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6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6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`Taking until 5 values: 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${</a:t>
            </a:r>
            <a:r>
              <a:rPr lang="en-US" sz="16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6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n-US" sz="16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</a:t>
            </a:r>
            <a:r>
              <a:rPr lang="en-US" sz="16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634;p79">
            <a:extLst>
              <a:ext uri="{FF2B5EF4-FFF2-40B4-BE49-F238E27FC236}">
                <a16:creationId xmlns:a16="http://schemas.microsoft.com/office/drawing/2014/main" id="{618EFDD8-9FDB-4A7E-91E8-66F0D9F3C18A}"/>
              </a:ext>
            </a:extLst>
          </p:cNvPr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⭐ Complex example</a:t>
            </a:r>
            <a:endParaRPr sz="1400" b="0" i="0" u="none" strike="noStrike" cap="none" dirty="0">
              <a:solidFill>
                <a:srgbClr val="5E66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8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Basic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Handling errors</a:t>
            </a:r>
            <a:endParaRPr sz="2000" b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//an observable that emits an error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source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throwError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This is an error!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//gracefully handle error 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//returning observable with error message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example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source.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catchError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of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`I caught: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${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}</a:t>
            </a:r>
            <a:r>
              <a:rPr lang="en-US" sz="18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`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example.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br>
              <a:rPr lang="en-GB" sz="18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Basic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Keep distinct values with </a:t>
            </a:r>
            <a:r>
              <a:rPr lang="en-US" sz="2000" b="1" i="1" dirty="0" err="1">
                <a:solidFill>
                  <a:schemeClr val="lt1"/>
                </a:solidFill>
              </a:rPr>
              <a:t>distinctUntilChanged</a:t>
            </a:r>
            <a:endParaRPr sz="2000" b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source$ </a:t>
            </a:r>
            <a:r>
              <a:rPr lang="en-GB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from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([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GB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]);</a:t>
            </a: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 output distinct values, based on the last emitted value</a:t>
            </a: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source$</a:t>
            </a: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distinctUntilChanged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())</a:t>
            </a: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</a:t>
            </a:r>
            <a:r>
              <a:rPr lang="en-GB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 output: 1,2,3</a:t>
            </a: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GB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GB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br>
              <a:rPr lang="en-GB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</a:b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150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Advanced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4" y="1438651"/>
            <a:ext cx="8791525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Combine observables u</a:t>
            </a:r>
            <a:r>
              <a:rPr lang="hu-HU" sz="2000" b="1" dirty="0">
                <a:solidFill>
                  <a:schemeClr val="lt1"/>
                </a:solidFill>
              </a:rPr>
              <a:t>sing </a:t>
            </a:r>
            <a:r>
              <a:rPr lang="en-US" sz="2000" b="1" i="1" dirty="0">
                <a:solidFill>
                  <a:schemeClr val="lt1"/>
                </a:solidFill>
              </a:rPr>
              <a:t>merge</a:t>
            </a:r>
            <a:endParaRPr sz="2000" b="1" i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//emit every 2.5 seconds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first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2500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//emit every 1 second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second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1000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example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first.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	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merge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(second)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//output: 0,1,0,2....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subscribe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example.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  <a:endParaRPr lang="en-GB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634;p79">
            <a:extLst>
              <a:ext uri="{FF2B5EF4-FFF2-40B4-BE49-F238E27FC236}">
                <a16:creationId xmlns:a16="http://schemas.microsoft.com/office/drawing/2014/main" id="{F3CA9354-C14E-4095-96D1-366598C10DA6}"/>
              </a:ext>
            </a:extLst>
          </p:cNvPr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⭐ </a:t>
            </a:r>
            <a:r>
              <a:rPr lang="hu-HU" sz="2000" b="1" dirty="0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Advanced operation examples</a:t>
            </a:r>
            <a:endParaRPr sz="1400" b="0" i="0" u="none" strike="noStrike" cap="none" dirty="0">
              <a:solidFill>
                <a:srgbClr val="5E66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80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/>
            <a:r>
              <a:rPr lang="en-US" sz="2600" dirty="0"/>
              <a:t>Advanced operations</a:t>
            </a:r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Debounce values with </a:t>
            </a:r>
            <a:r>
              <a:rPr lang="en-US" sz="2000" b="1" i="1" dirty="0" err="1">
                <a:solidFill>
                  <a:schemeClr val="lt1"/>
                </a:solidFill>
              </a:rPr>
              <a:t>debounceTime</a:t>
            </a:r>
            <a:endParaRPr sz="2000" b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keyup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fromEvent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searchBox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 err="1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keyup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 wait .5s between inputs to emit current value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keyup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map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i="1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</a:t>
            </a:r>
            <a:r>
              <a:rPr lang="en-US" sz="1800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.currentTarget.value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), </a:t>
            </a: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//event object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debounceTime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500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).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br>
              <a:rPr lang="en-GB" sz="18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0784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Advanced operations</a:t>
            </a:r>
            <a:endParaRPr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427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Switch between observables u</a:t>
            </a:r>
            <a:r>
              <a:rPr lang="hu-HU" sz="2000" b="1" dirty="0">
                <a:solidFill>
                  <a:schemeClr val="lt1"/>
                </a:solidFill>
              </a:rPr>
              <a:t>sing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i="1" dirty="0" err="1">
                <a:solidFill>
                  <a:schemeClr val="lt1"/>
                </a:solidFill>
              </a:rPr>
              <a:t>switchMap</a:t>
            </a:r>
            <a:endParaRPr sz="2000" b="1" i="1" dirty="0">
              <a:solidFill>
                <a:schemeClr val="lt1"/>
              </a:solidFill>
            </a:endParaRPr>
          </a:p>
          <a:p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//When you want to switch from one observable to another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fromEvent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(document, 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click</a:t>
            </a:r>
            <a:r>
              <a:rPr lang="en-US" sz="1800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 restart counter on every click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sz="1800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switchMap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(() </a:t>
            </a:r>
            <a:r>
              <a:rPr lang="en-US" sz="1800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interval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1000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</a:t>
            </a:r>
          </a:p>
          <a:p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)</a:t>
            </a:r>
          </a:p>
          <a:p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sz="1800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sz="1800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 </a:t>
            </a:r>
            <a:br>
              <a:rPr lang="en-US" sz="1800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</a:br>
            <a:r>
              <a:rPr lang="en-US" sz="1800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//Do something with the amount of seconds between clicks</a:t>
            </a:r>
            <a:endParaRPr lang="en-US" sz="1800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br>
              <a:rPr lang="en-GB" sz="18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5146E1-FD96-4AB7-B387-282268D3D5B9}"/>
              </a:ext>
            </a:extLst>
          </p:cNvPr>
          <p:cNvSpPr/>
          <p:nvPr/>
        </p:nvSpPr>
        <p:spPr>
          <a:xfrm>
            <a:off x="352474" y="4942295"/>
            <a:ext cx="85289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SwitchMap</a:t>
            </a:r>
            <a:r>
              <a:rPr lang="en-GB" sz="16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has a couple of relatives such as </a:t>
            </a:r>
            <a:r>
              <a:rPr lang="en-GB" sz="1600" dirty="0" err="1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MergeMap</a:t>
            </a:r>
            <a:r>
              <a:rPr lang="en-GB" sz="1600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and </a:t>
            </a:r>
            <a:r>
              <a:rPr lang="en-GB" sz="1600" dirty="0" err="1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ExhaustMap</a:t>
            </a:r>
            <a:r>
              <a:rPr lang="en-GB" sz="1600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. </a:t>
            </a:r>
            <a:r>
              <a:rPr lang="en-GB" sz="16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The differences</a:t>
            </a:r>
            <a:r>
              <a:rPr lang="en-GB" sz="1600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-GB" sz="16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between these are an advanced topic, but in general it’s recommended to use </a:t>
            </a:r>
            <a:r>
              <a:rPr lang="en-GB" sz="1600" dirty="0" err="1">
                <a:solidFill>
                  <a:schemeClr val="accent1"/>
                </a:solidFill>
                <a:highlight>
                  <a:srgbClr val="282A36"/>
                </a:highlight>
                <a:latin typeface="Roboto Mono" panose="020B0604020202020204" charset="0"/>
                <a:ea typeface="Roboto Mono" panose="020B0604020202020204" charset="0"/>
                <a:cs typeface="Consolas"/>
                <a:sym typeface="Consolas"/>
              </a:rPr>
              <a:t>SwitchMap</a:t>
            </a:r>
            <a:r>
              <a:rPr lang="en-GB" sz="1600" i="1" dirty="0">
                <a:solidFill>
                  <a:schemeClr val="accent1"/>
                </a:solidFill>
                <a:highlight>
                  <a:srgbClr val="282A36"/>
                </a:highlight>
                <a:latin typeface="Trebuchet MS" panose="020B0603020202020204" pitchFamily="34" charset="0"/>
                <a:ea typeface="Consolas"/>
                <a:cs typeface="Consolas"/>
                <a:sym typeface="Consolas"/>
              </a:rPr>
              <a:t> when you are unsure or still learning. </a:t>
            </a:r>
          </a:p>
        </p:txBody>
      </p:sp>
    </p:spTree>
    <p:extLst>
      <p:ext uri="{BB962C8B-B14F-4D97-AF65-F5344CB8AC3E}">
        <p14:creationId xmlns:p14="http://schemas.microsoft.com/office/powerpoint/2010/main" val="42384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body" idx="1"/>
          </p:nvPr>
        </p:nvSpPr>
        <p:spPr>
          <a:xfrm>
            <a:off x="1069050" y="1826111"/>
            <a:ext cx="7005900" cy="161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  <a:t>Observables are </a:t>
            </a:r>
            <a:r>
              <a:rPr lang="en-GB" sz="3200" b="1" dirty="0">
                <a:latin typeface="Trebuchet MS"/>
                <a:ea typeface="Trebuchet MS"/>
                <a:cs typeface="Trebuchet MS"/>
                <a:sym typeface="Trebuchet MS"/>
              </a:rPr>
              <a:t>useless </a:t>
            </a:r>
            <a: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  <a:t>on their own </a:t>
            </a:r>
            <a:br>
              <a:rPr lang="en-GB" sz="3200" dirty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GB" sz="2000" dirty="0">
                <a:latin typeface="Trebuchet MS"/>
                <a:ea typeface="Trebuchet MS"/>
                <a:cs typeface="Trebuchet MS"/>
                <a:sym typeface="Trebuchet MS"/>
              </a:rPr>
              <a:t>they don’t do </a:t>
            </a:r>
            <a:r>
              <a:rPr lang="en-GB" sz="2000" b="1" dirty="0">
                <a:latin typeface="Trebuchet MS"/>
                <a:ea typeface="Trebuchet MS"/>
                <a:cs typeface="Trebuchet MS"/>
                <a:sym typeface="Trebuchet MS"/>
              </a:rPr>
              <a:t>anything </a:t>
            </a:r>
            <a:r>
              <a:rPr lang="en-GB" sz="2000" dirty="0">
                <a:latin typeface="Trebuchet MS"/>
                <a:ea typeface="Trebuchet MS"/>
                <a:cs typeface="Trebuchet MS"/>
                <a:sym typeface="Trebuchet MS"/>
              </a:rPr>
              <a:t>until you subscribe to them</a:t>
            </a:r>
            <a:r>
              <a:rPr lang="hu-HU" sz="2000" dirty="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lang="hu-HU" sz="2800" dirty="0">
                <a:latin typeface="Trebuchet MS"/>
                <a:ea typeface="Trebuchet MS"/>
                <a:cs typeface="Trebuchet MS"/>
                <a:sym typeface="Trebuchet MS"/>
              </a:rPr>
            </a:br>
            <a:endParaRPr sz="1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dirty="0"/>
          </a:p>
        </p:txBody>
      </p:sp>
      <p:sp>
        <p:nvSpPr>
          <p:cNvPr id="3" name="Google Shape;665;p83">
            <a:extLst>
              <a:ext uri="{FF2B5EF4-FFF2-40B4-BE49-F238E27FC236}">
                <a16:creationId xmlns:a16="http://schemas.microsoft.com/office/drawing/2014/main" id="{2895B5C9-706A-4239-8DD6-F739C8FA0A57}"/>
              </a:ext>
            </a:extLst>
          </p:cNvPr>
          <p:cNvSpPr txBox="1">
            <a:spLocks/>
          </p:cNvSpPr>
          <p:nvPr/>
        </p:nvSpPr>
        <p:spPr>
          <a:xfrm>
            <a:off x="402300" y="3212941"/>
            <a:ext cx="8339400" cy="88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hu-HU" sz="5400" dirty="0">
                <a:latin typeface="Trebuchet MS"/>
                <a:ea typeface="Trebuchet MS"/>
                <a:cs typeface="Trebuchet MS"/>
                <a:sym typeface="Trebuchet MS"/>
              </a:rPr>
              <a:t>I lied.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hu-HU" sz="2400" dirty="0">
                <a:latin typeface="Trebuchet MS"/>
                <a:ea typeface="Trebuchet MS"/>
                <a:cs typeface="Trebuchet MS"/>
                <a:sym typeface="Trebuchet MS"/>
              </a:rPr>
              <a:t>;_;</a:t>
            </a:r>
          </a:p>
        </p:txBody>
      </p:sp>
      <p:sp>
        <p:nvSpPr>
          <p:cNvPr id="4" name="Google Shape;665;p83">
            <a:extLst>
              <a:ext uri="{FF2B5EF4-FFF2-40B4-BE49-F238E27FC236}">
                <a16:creationId xmlns:a16="http://schemas.microsoft.com/office/drawing/2014/main" id="{3C30FA4E-3FFD-46EC-B768-F6FABBA08B6C}"/>
              </a:ext>
            </a:extLst>
          </p:cNvPr>
          <p:cNvSpPr txBox="1">
            <a:spLocks/>
          </p:cNvSpPr>
          <p:nvPr/>
        </p:nvSpPr>
        <p:spPr>
          <a:xfrm>
            <a:off x="402300" y="4395151"/>
            <a:ext cx="8339400" cy="88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hu-HU" sz="2400" b="1" dirty="0">
                <a:latin typeface="Trebuchet MS"/>
                <a:ea typeface="Trebuchet MS"/>
                <a:cs typeface="Trebuchet MS"/>
                <a:sym typeface="Trebuchet MS"/>
              </a:rPr>
              <a:t>Cold observables </a:t>
            </a:r>
            <a:r>
              <a:rPr lang="hu-HU" sz="2400" dirty="0">
                <a:latin typeface="Trebuchet MS"/>
                <a:ea typeface="Trebuchet MS"/>
                <a:cs typeface="Trebuchet MS"/>
                <a:sym typeface="Trebuchet MS"/>
              </a:rPr>
              <a:t>need you to subscribe to them,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hu-HU" sz="2400" b="1" dirty="0">
                <a:latin typeface="Trebuchet MS"/>
                <a:ea typeface="Trebuchet MS"/>
                <a:cs typeface="Trebuchet MS"/>
                <a:sym typeface="Trebuchet MS"/>
              </a:rPr>
              <a:t>Hot observables </a:t>
            </a:r>
            <a:r>
              <a:rPr lang="hu-HU" sz="2400" dirty="0">
                <a:latin typeface="Trebuchet MS"/>
                <a:ea typeface="Trebuchet MS"/>
                <a:cs typeface="Trebuchet MS"/>
                <a:sym typeface="Trebuchet MS"/>
              </a:rPr>
              <a:t>can live on their own.</a:t>
            </a:r>
          </a:p>
        </p:txBody>
      </p:sp>
    </p:spTree>
    <p:extLst>
      <p:ext uri="{BB962C8B-B14F-4D97-AF65-F5344CB8AC3E}">
        <p14:creationId xmlns:p14="http://schemas.microsoft.com/office/powerpoint/2010/main" val="29906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/>
              <a:t>Hot and Cold</a:t>
            </a:r>
            <a:endParaRPr sz="2600"/>
          </a:p>
        </p:txBody>
      </p:sp>
      <p:sp>
        <p:nvSpPr>
          <p:cNvPr id="673" name="Google Shape;673;p8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4" name="Google Shape;674;p84"/>
          <p:cNvSpPr txBox="1"/>
          <p:nvPr/>
        </p:nvSpPr>
        <p:spPr>
          <a:xfrm>
            <a:off x="303625" y="5799550"/>
            <a:ext cx="495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hu-HU" sz="2000" b="1">
                <a:solidFill>
                  <a:srgbClr val="5E6687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📖</a:t>
            </a:r>
            <a:r>
              <a:rPr lang="hu-HU" sz="2000" b="1">
                <a:solidFill>
                  <a:schemeClr val="hlink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 </a:t>
            </a:r>
            <a:r>
              <a:rPr lang="hu-HU" sz="20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Article on Hot n' Cold Observables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84"/>
          <p:cNvSpPr txBox="1">
            <a:spLocks noGrp="1"/>
          </p:cNvSpPr>
          <p:nvPr>
            <p:ph type="body" idx="2"/>
          </p:nvPr>
        </p:nvSpPr>
        <p:spPr>
          <a:xfrm>
            <a:off x="352475" y="1104524"/>
            <a:ext cx="6075485" cy="4695026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5875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hu-HU" sz="1800" b="1" dirty="0">
                <a:solidFill>
                  <a:srgbClr val="6679CC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Cold Observables</a:t>
            </a:r>
            <a:r>
              <a:rPr lang="hu-HU" sz="18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 start emitting or creating values only when there is a subscription to them. </a:t>
            </a:r>
            <a:endParaRPr lang="en-US" sz="1800" dirty="0">
              <a:solidFill>
                <a:srgbClr val="464547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hu-HU" sz="18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Like a video, it won</a:t>
            </a:r>
            <a:r>
              <a:rPr lang="en-US" sz="18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’t start unless you press “play”</a:t>
            </a:r>
            <a:r>
              <a:rPr lang="hu-HU" sz="18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. </a:t>
            </a:r>
            <a:br>
              <a:rPr lang="en-US" sz="18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What this means is that </a:t>
            </a:r>
            <a:r>
              <a:rPr lang="en-GB" sz="1800" b="1" dirty="0">
                <a:solidFill>
                  <a:srgbClr val="464547"/>
                </a:solidFill>
                <a:latin typeface="Trebuchet MS" panose="020B0603020202020204" pitchFamily="34" charset="0"/>
              </a:rPr>
              <a:t>data producer is created by the observable itself.</a:t>
            </a:r>
            <a:endParaRPr lang="en-GB" sz="1800" dirty="0">
              <a:solidFill>
                <a:srgbClr val="464547"/>
              </a:solidFill>
              <a:latin typeface="Trebuchet MS" panose="020B0603020202020204" pitchFamily="34" charset="0"/>
            </a:endParaRPr>
          </a:p>
          <a:p>
            <a:pPr marL="15875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Observables created using the</a:t>
            </a: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  <a:ea typeface="Roboto Mono"/>
                <a:cs typeface="Roboto Mono"/>
                <a:sym typeface="Roboto Mono"/>
              </a:rPr>
              <a:t> </a:t>
            </a:r>
            <a:r>
              <a:rPr lang="en-GB" sz="1800" dirty="0">
                <a:solidFill>
                  <a:srgbClr val="464547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of, from, range, interval</a:t>
            </a:r>
            <a:r>
              <a:rPr lang="en-GB" sz="1800" dirty="0">
                <a:solidFill>
                  <a:srgbClr val="464547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and</a:t>
            </a:r>
            <a:r>
              <a:rPr lang="en-GB" sz="1800" dirty="0">
                <a:solidFill>
                  <a:srgbClr val="464547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GB" sz="1800" dirty="0">
                <a:solidFill>
                  <a:srgbClr val="464547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timer </a:t>
            </a:r>
            <a:r>
              <a:rPr lang="en-GB" sz="1800" dirty="0">
                <a:solidFill>
                  <a:srgbClr val="464547"/>
                </a:solidFill>
                <a:latin typeface="Roboto Mono" panose="020B0604020202020204" charset="0"/>
                <a:ea typeface="Roboto Mono" panose="020B0604020202020204" charset="0"/>
              </a:rPr>
              <a:t>operators</a:t>
            </a: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 will be </a:t>
            </a:r>
            <a:r>
              <a:rPr lang="en-GB" sz="1800" b="1" dirty="0">
                <a:solidFill>
                  <a:srgbClr val="464547"/>
                </a:solidFill>
                <a:latin typeface="Trebuchet MS" panose="020B0603020202020204" pitchFamily="34" charset="0"/>
              </a:rPr>
              <a:t>cold</a:t>
            </a: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. </a:t>
            </a:r>
            <a:b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</a:b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The data is created </a:t>
            </a:r>
            <a:r>
              <a:rPr lang="en-GB" sz="1800" b="1" dirty="0">
                <a:solidFill>
                  <a:srgbClr val="464547"/>
                </a:solidFill>
                <a:latin typeface="Trebuchet MS" panose="020B0603020202020204" pitchFamily="34" charset="0"/>
              </a:rPr>
              <a:t>from within the observable </a:t>
            </a:r>
            <a:r>
              <a:rPr lang="en-GB" sz="1800" dirty="0">
                <a:solidFill>
                  <a:srgbClr val="464547"/>
                </a:solidFill>
                <a:latin typeface="Trebuchet MS" panose="020B0603020202020204" pitchFamily="34" charset="0"/>
              </a:rPr>
              <a:t>itself, and there truly is not data being produced until the observable is subscribed to.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E2AC656-EB20-4156-827D-49C09A39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938" y="2745463"/>
            <a:ext cx="1367074" cy="1367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hu-HU" sz="2600" dirty="0"/>
              <a:t>Hot and Cold</a:t>
            </a:r>
            <a:endParaRPr sz="2600" dirty="0"/>
          </a:p>
        </p:txBody>
      </p:sp>
      <p:sp>
        <p:nvSpPr>
          <p:cNvPr id="673" name="Google Shape;673;p8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5" name="Google Shape;675;p84"/>
          <p:cNvSpPr txBox="1">
            <a:spLocks noGrp="1"/>
          </p:cNvSpPr>
          <p:nvPr>
            <p:ph type="body" idx="2"/>
          </p:nvPr>
        </p:nvSpPr>
        <p:spPr>
          <a:xfrm>
            <a:off x="352475" y="1466660"/>
            <a:ext cx="6075485" cy="433288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87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hu-HU" sz="2000" b="1" dirty="0">
                <a:solidFill>
                  <a:srgbClr val="FF3C91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Hot Observables</a:t>
            </a:r>
            <a:r>
              <a:rPr lang="hu-HU" sz="2000" dirty="0">
                <a:solidFill>
                  <a:srgbClr val="FF3C91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are always being updated with new values, </a:t>
            </a: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much </a:t>
            </a: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like a live strea</a:t>
            </a: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m</a:t>
            </a: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. </a:t>
            </a:r>
            <a:b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When you subscribe you start with the </a:t>
            </a:r>
            <a:b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hu-HU" sz="2000" b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most recent value </a:t>
            </a: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and only see </a:t>
            </a: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new </a:t>
            </a:r>
            <a:r>
              <a:rPr lang="hu-HU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changes.</a:t>
            </a:r>
            <a:b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 </a:t>
            </a:r>
          </a:p>
          <a:p>
            <a:pPr marL="1587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This means that you can have subscriptions that see completely different values, just like you can miss the beginning of a broadcast.</a:t>
            </a:r>
          </a:p>
        </p:txBody>
      </p:sp>
      <p:pic>
        <p:nvPicPr>
          <p:cNvPr id="3" name="Picture 2" descr="A picture containing white, phone, street&#10;&#10;Description automatically generated">
            <a:extLst>
              <a:ext uri="{FF2B5EF4-FFF2-40B4-BE49-F238E27FC236}">
                <a16:creationId xmlns:a16="http://schemas.microsoft.com/office/drawing/2014/main" id="{6530F006-EB69-4210-B59F-8642B7AB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60" y="2148766"/>
            <a:ext cx="2560467" cy="25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1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Error handling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t="8307"/>
          <a:stretch/>
        </p:blipFill>
        <p:spPr>
          <a:xfrm>
            <a:off x="0" y="1492699"/>
            <a:ext cx="8839201" cy="41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/>
            <a:r>
              <a:rPr lang="hu-HU" sz="2600" dirty="0"/>
              <a:t>Hot and Cold</a:t>
            </a:r>
            <a:r>
              <a:rPr lang="en-US" sz="2600" dirty="0"/>
              <a:t> examples</a:t>
            </a:r>
            <a:endParaRPr lang="hu-HU" sz="2600" dirty="0"/>
          </a:p>
        </p:txBody>
      </p:sp>
      <p:sp>
        <p:nvSpPr>
          <p:cNvPr id="650" name="Google Shape;650;p8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2"/>
          </p:nvPr>
        </p:nvSpPr>
        <p:spPr>
          <a:xfrm>
            <a:off x="352475" y="1438651"/>
            <a:ext cx="8339400" cy="185681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</a:rPr>
              <a:t>Cold observable</a:t>
            </a:r>
            <a:endParaRPr sz="2000" b="1" i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obs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from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([</a:t>
            </a:r>
            <a:r>
              <a:rPr lang="en-US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1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2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3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]);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//Exactly the same output</a:t>
            </a:r>
            <a:endParaRPr lang="en-US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sub1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obs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From sub1: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sub2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obs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From sub2: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br>
              <a:rPr lang="en-GB" sz="18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651;p81">
            <a:extLst>
              <a:ext uri="{FF2B5EF4-FFF2-40B4-BE49-F238E27FC236}">
                <a16:creationId xmlns:a16="http://schemas.microsoft.com/office/drawing/2014/main" id="{BDBF23F3-D781-49B0-842B-60F8175F78B3}"/>
              </a:ext>
            </a:extLst>
          </p:cNvPr>
          <p:cNvSpPr txBox="1">
            <a:spLocks/>
          </p:cNvSpPr>
          <p:nvPr/>
        </p:nvSpPr>
        <p:spPr>
          <a:xfrm>
            <a:off x="352475" y="3186820"/>
            <a:ext cx="8339400" cy="185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lt1"/>
                </a:solidFill>
              </a:rPr>
              <a:t>Hot observable</a:t>
            </a:r>
            <a:endParaRPr lang="en-US" sz="2000" b="1" i="1" dirty="0">
              <a:solidFill>
                <a:schemeClr val="lt1"/>
              </a:solidFill>
            </a:endParaRP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clickPos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fromEvent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(document, 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click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pipe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map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({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clientX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event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.clientX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clientY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event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.clientY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})));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const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subs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clickPos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Sub1: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));</a:t>
            </a:r>
          </a:p>
          <a:p>
            <a:pPr>
              <a:lnSpc>
                <a:spcPct val="140000"/>
              </a:lnSpc>
            </a:pPr>
            <a:r>
              <a:rPr lang="en-US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setTimeout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(()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{</a:t>
            </a:r>
            <a:r>
              <a:rPr lang="en-US" dirty="0">
                <a:solidFill>
                  <a:srgbClr val="7B7F8B"/>
                </a:solidFill>
                <a:latin typeface="Roboto Mono" panose="020B0604020202020204" charset="0"/>
                <a:ea typeface="Roboto Mono" panose="020B0604020202020204" charset="0"/>
              </a:rPr>
              <a:t>//Subscribe after 4 seconds</a:t>
            </a:r>
            <a:endParaRPr lang="en-US" dirty="0">
              <a:solidFill>
                <a:srgbClr val="F6F6F4"/>
              </a:solidFill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Start sub2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    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subs.</a:t>
            </a:r>
            <a:r>
              <a:rPr lang="en-US" dirty="0" err="1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add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 err="1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clickPos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$.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subscribe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dirty="0">
                <a:solidFill>
                  <a:srgbClr val="F286C4"/>
                </a:solidFill>
                <a:latin typeface="Roboto Mono" panose="020B0604020202020204" charset="0"/>
                <a:ea typeface="Roboto Mono" panose="020B0604020202020204" charset="0"/>
              </a:rPr>
              <a:t>=&gt;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console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.</a:t>
            </a:r>
            <a:r>
              <a:rPr lang="en-US" dirty="0">
                <a:solidFill>
                  <a:srgbClr val="62E884"/>
                </a:solidFill>
                <a:latin typeface="Roboto Mono" panose="020B0604020202020204" charset="0"/>
                <a:ea typeface="Roboto Mono" panose="020B0604020202020204" charset="0"/>
              </a:rPr>
              <a:t>log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(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E7EE98"/>
                </a:solidFill>
                <a:latin typeface="Roboto Mono" panose="020B0604020202020204" charset="0"/>
                <a:ea typeface="Roboto Mono" panose="020B0604020202020204" charset="0"/>
              </a:rPr>
              <a:t>Sub2:</a:t>
            </a:r>
            <a:r>
              <a:rPr lang="en-US" dirty="0">
                <a:solidFill>
                  <a:srgbClr val="DEE492"/>
                </a:solidFill>
                <a:latin typeface="Roboto Mono" panose="020B0604020202020204" charset="0"/>
                <a:ea typeface="Roboto Mono" panose="020B0604020202020204" charset="0"/>
              </a:rPr>
              <a:t>'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, </a:t>
            </a:r>
            <a:r>
              <a:rPr lang="en-US" i="1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val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)));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}, </a:t>
            </a:r>
            <a:r>
              <a:rPr lang="en-US" dirty="0">
                <a:solidFill>
                  <a:srgbClr val="BF9EEE"/>
                </a:solidFill>
                <a:latin typeface="Roboto Mono" panose="020B0604020202020204" charset="0"/>
                <a:ea typeface="Roboto Mono" panose="020B0604020202020204" charset="0"/>
              </a:rPr>
              <a:t>4000</a:t>
            </a:r>
            <a:r>
              <a:rPr lang="en-US" dirty="0">
                <a:solidFill>
                  <a:srgbClr val="F6F6F4"/>
                </a:solidFill>
                <a:latin typeface="Roboto Mono" panose="020B0604020202020204" charset="0"/>
                <a:ea typeface="Roboto Mono" panose="020B0604020202020204" charset="0"/>
              </a:rPr>
              <a:t>);</a:t>
            </a:r>
          </a:p>
          <a:p>
            <a:r>
              <a:rPr lang="en-US" sz="1600" dirty="0">
                <a:solidFill>
                  <a:srgbClr val="7B7F8B"/>
                </a:solidFill>
                <a:latin typeface="Consolas" panose="020B0609020204030204" pitchFamily="49" charset="0"/>
              </a:rPr>
              <a:t>//The two subscriptions can differ if clicks happen in the first 4 secs</a:t>
            </a:r>
            <a:endParaRPr lang="en-US" sz="16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br>
              <a:rPr lang="en-US" sz="180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35714"/>
              </a:lnSpc>
            </a:pPr>
            <a:endParaRPr lang="en-US" sz="180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40000"/>
              </a:lnSpc>
            </a:pPr>
            <a:br>
              <a:rPr lang="en-US" sz="1050" dirty="0">
                <a:solidFill>
                  <a:srgbClr val="F6F6F4"/>
                </a:solidFill>
                <a:latin typeface="Consolas" panose="020B0609020204030204" pitchFamily="49" charset="0"/>
              </a:rPr>
            </a:br>
            <a:endParaRPr lang="en-US" sz="1050" dirty="0">
              <a:solidFill>
                <a:srgbClr val="F6F6F4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35714"/>
              </a:lnSpc>
            </a:pPr>
            <a:endParaRPr lang="en-US"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35714"/>
              </a:lnSpc>
            </a:pPr>
            <a:endParaRPr lang="en-US"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35714"/>
              </a:lnSpc>
            </a:pPr>
            <a:endParaRPr lang="en-US" sz="1050" dirty="0">
              <a:solidFill>
                <a:srgbClr val="F6F6F4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35714"/>
              </a:lnSpc>
            </a:pPr>
            <a:endParaRPr lang="en-US"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35714"/>
              </a:lnSpc>
            </a:pPr>
            <a:endParaRPr lang="en-US" sz="180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35714"/>
              </a:lnSpc>
            </a:pPr>
            <a:endParaRPr lang="en-US" sz="1800" dirty="0">
              <a:solidFill>
                <a:srgbClr val="F286C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35714"/>
              </a:lnSpc>
            </a:pPr>
            <a:endParaRPr lang="en-US"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35714"/>
              </a:lnSpc>
            </a:pPr>
            <a:endParaRPr lang="en-US" sz="1050" dirty="0">
              <a:solidFill>
                <a:srgbClr val="F6F6F4"/>
              </a:solidFill>
              <a:highlight>
                <a:srgbClr val="282A3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/>
            <a:endParaRPr lang="en-US" sz="1800" dirty="0">
              <a:solidFill>
                <a:srgbClr val="F286C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70672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 uiExpand="1" build="p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Useful links</a:t>
            </a:r>
            <a:endParaRPr sz="2600" dirty="0"/>
          </a:p>
        </p:txBody>
      </p:sp>
      <p:sp>
        <p:nvSpPr>
          <p:cNvPr id="673" name="Google Shape;673;p8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5" name="Google Shape;675;p84"/>
          <p:cNvSpPr txBox="1">
            <a:spLocks noGrp="1"/>
          </p:cNvSpPr>
          <p:nvPr>
            <p:ph type="body" idx="2"/>
          </p:nvPr>
        </p:nvSpPr>
        <p:spPr>
          <a:xfrm>
            <a:off x="352475" y="1466660"/>
            <a:ext cx="8148729" cy="433288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01650" indent="-342900">
              <a:lnSpc>
                <a:spcPct val="14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Visualize how observable values look over time </a:t>
            </a:r>
            <a:br>
              <a:rPr lang="en-US" sz="2000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en-US" sz="2000" dirty="0">
                <a:hlinkClick r:id="rId3"/>
              </a:rPr>
              <a:t>rxmarbles.com</a:t>
            </a:r>
            <a:endParaRPr lang="en-US" sz="2000" dirty="0"/>
          </a:p>
          <a:p>
            <a:pPr marL="501650" indent="-342900">
              <a:lnSpc>
                <a:spcPct val="14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/>
              <a:t>For examples on how to use, recipes, and good documentation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learnrxjs.io</a:t>
            </a:r>
            <a:endParaRPr lang="en-US" sz="2000" dirty="0"/>
          </a:p>
          <a:p>
            <a:pPr marL="501650" indent="-342900">
              <a:lnSpc>
                <a:spcPct val="14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01650" lvl="0" indent="-342900">
              <a:lnSpc>
                <a:spcPct val="140000"/>
              </a:lnSpc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64547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965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00" dirty="0"/>
              <a:t>Homework</a:t>
            </a:r>
            <a:endParaRPr sz="2600" dirty="0"/>
          </a:p>
        </p:txBody>
      </p:sp>
      <p:sp>
        <p:nvSpPr>
          <p:cNvPr id="673" name="Google Shape;673;p8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5" name="Google Shape;675;p84"/>
          <p:cNvSpPr txBox="1">
            <a:spLocks noGrp="1"/>
          </p:cNvSpPr>
          <p:nvPr>
            <p:ph type="body" idx="2"/>
          </p:nvPr>
        </p:nvSpPr>
        <p:spPr>
          <a:xfrm>
            <a:off x="352475" y="1466660"/>
            <a:ext cx="7994820" cy="433288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87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i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Fork your own version of the </a:t>
            </a:r>
            <a:r>
              <a:rPr lang="en-US" sz="1600" i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  <a:hlinkClick r:id="rId3"/>
              </a:rPr>
              <a:t>wiki search</a:t>
            </a:r>
            <a:r>
              <a:rPr lang="en-US" sz="1600" i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 we created during the presentation. Feel free to tackle any of these tasks as only task 3 is dependent on 2.</a:t>
            </a:r>
            <a:br>
              <a:rPr lang="en-US" sz="1600" i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</a:br>
            <a:r>
              <a:rPr lang="en-US" i="1" dirty="0">
                <a:solidFill>
                  <a:srgbClr val="464547"/>
                </a:solidFill>
                <a:latin typeface="Trebuchet MS" panose="020B0603020202020204" pitchFamily="34" charset="0"/>
                <a:ea typeface="Arial"/>
                <a:cs typeface="Arial"/>
                <a:sym typeface="Arial"/>
              </a:rPr>
              <a:t>Any other ideas to improve the search experience are also welcome!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Limit the visible search results to a configurable value.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While a search is loading write a “Loading…” text in the </a:t>
            </a:r>
            <a:r>
              <a:rPr lang="en-US" b="1" dirty="0"/>
              <a:t>total search results field.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Modify the current behavior to have </a:t>
            </a:r>
            <a:r>
              <a:rPr lang="en-US" b="1" dirty="0"/>
              <a:t>working links </a:t>
            </a:r>
            <a:r>
              <a:rPr lang="en-US" dirty="0"/>
              <a:t>to the articles (that open the relevant wiki article).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A</a:t>
            </a:r>
            <a:r>
              <a:rPr lang="hu-HU" dirty="0"/>
              <a:t>dd</a:t>
            </a:r>
            <a:r>
              <a:rPr lang="en-US" dirty="0"/>
              <a:t> some</a:t>
            </a:r>
            <a:r>
              <a:rPr lang="hu-HU" dirty="0"/>
              <a:t> </a:t>
            </a:r>
            <a:r>
              <a:rPr lang="hu-HU" b="1" dirty="0"/>
              <a:t>debounce</a:t>
            </a:r>
            <a:r>
              <a:rPr lang="en-US" dirty="0"/>
              <a:t> to the input changes (generally 300ms is a safe bet) so that we limit the number of API calls we make.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search history </a:t>
            </a:r>
            <a:r>
              <a:rPr lang="en-US" dirty="0"/>
              <a:t>field (a simple unordered list will do) where you add each </a:t>
            </a:r>
            <a:br>
              <a:rPr lang="en-US" dirty="0"/>
            </a:br>
            <a:r>
              <a:rPr lang="en-US" dirty="0"/>
              <a:t>clicked result but clicking the same result twice in a row shouldn’t be added to the history.</a:t>
            </a:r>
          </a:p>
          <a:p>
            <a:pPr marL="571500" indent="-34290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Create your own search using a public API! </a:t>
            </a:r>
            <a:endParaRPr lang="hu-HU" dirty="0"/>
          </a:p>
          <a:p>
            <a:pPr marL="1587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lang="en-US" sz="1600" dirty="0">
              <a:solidFill>
                <a:srgbClr val="464547"/>
              </a:solidFill>
              <a:latin typeface="Trebuchet MS" panose="020B0603020202020204" pitchFamily="34" charset="0"/>
              <a:sym typeface="Arial"/>
            </a:endParaRPr>
          </a:p>
          <a:p>
            <a:pPr marL="15875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dirty="0">
                <a:solidFill>
                  <a:srgbClr val="464547"/>
                </a:solidFill>
                <a:latin typeface="Trebuchet MS" panose="020B0603020202020204" pitchFamily="34" charset="0"/>
                <a:sym typeface="Arial"/>
              </a:rPr>
              <a:t>You can find the version that doesn’t use </a:t>
            </a:r>
            <a:r>
              <a:rPr lang="en-US" sz="1600" dirty="0" err="1">
                <a:solidFill>
                  <a:srgbClr val="464547"/>
                </a:solidFill>
                <a:latin typeface="Trebuchet MS" panose="020B0603020202020204" pitchFamily="34" charset="0"/>
                <a:sym typeface="Arial"/>
              </a:rPr>
              <a:t>RxJS</a:t>
            </a:r>
            <a:r>
              <a:rPr lang="en-US" sz="1600" dirty="0">
                <a:solidFill>
                  <a:srgbClr val="464547"/>
                </a:solidFill>
                <a:latin typeface="Trebuchet MS" panose="020B0603020202020204" pitchFamily="34" charset="0"/>
                <a:sym typeface="Arial"/>
              </a:rPr>
              <a:t> </a:t>
            </a:r>
            <a:r>
              <a:rPr lang="en-US" sz="1600" dirty="0">
                <a:solidFill>
                  <a:srgbClr val="464547"/>
                </a:solidFill>
                <a:latin typeface="Trebuchet MS" panose="020B0603020202020204" pitchFamily="34" charset="0"/>
                <a:sym typeface="Arial"/>
                <a:hlinkClick r:id="rId4"/>
              </a:rPr>
              <a:t>here</a:t>
            </a:r>
            <a:r>
              <a:rPr lang="en-US" sz="1600" dirty="0">
                <a:solidFill>
                  <a:srgbClr val="464547"/>
                </a:solidFill>
                <a:latin typeface="Trebuchet MS" panose="020B0603020202020204" pitchFamily="34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266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DCCDC-9B09-45CD-9F67-A7A36E0518D2}"/>
              </a:ext>
            </a:extLst>
          </p:cNvPr>
          <p:cNvSpPr/>
          <p:nvPr/>
        </p:nvSpPr>
        <p:spPr>
          <a:xfrm>
            <a:off x="679009" y="2844225"/>
            <a:ext cx="77678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pt-BR" sz="3200" dirty="0">
                <a:latin typeface="Trebuchet MS" panose="020B0603020202020204" pitchFamily="34" charset="0"/>
              </a:rPr>
            </a:br>
            <a:r>
              <a:rPr lang="pt-BR" sz="3200" b="1" dirty="0">
                <a:solidFill>
                  <a:srgbClr val="FFFFFF"/>
                </a:solidFill>
                <a:latin typeface="Trebuchet MS" panose="020B0603020202020204" pitchFamily="34" charset="0"/>
              </a:rPr>
              <a:t>Q &amp; A</a:t>
            </a:r>
            <a:endParaRPr lang="pt-BR" sz="3200" dirty="0">
              <a:latin typeface="Trebuchet MS" panose="020B0603020202020204" pitchFamily="34" charset="0"/>
            </a:endParaRPr>
          </a:p>
          <a:p>
            <a:pPr algn="ctr"/>
            <a:r>
              <a:rPr lang="pt-BR" sz="3200" b="1" dirty="0">
                <a:solidFill>
                  <a:srgbClr val="FFFFFF"/>
                </a:solidFill>
                <a:latin typeface="Trebuchet MS" panose="020B0603020202020204" pitchFamily="34" charset="0"/>
              </a:rPr>
              <a:t>Thank you very much for your attention!</a:t>
            </a:r>
            <a:endParaRPr lang="pt-BR" sz="3200" dirty="0">
              <a:latin typeface="Trebuchet MS" panose="020B0603020202020204" pitchFamily="34" charset="0"/>
            </a:endParaRPr>
          </a:p>
          <a:p>
            <a:br>
              <a:rPr lang="pt-BR" sz="3200" dirty="0">
                <a:latin typeface="Trebuchet MS" panose="020B0603020202020204" pitchFamily="34" charset="0"/>
              </a:rPr>
            </a:br>
            <a:endParaRPr lang="en-US" sz="3200" dirty="0">
              <a:latin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EA8C75-69D1-41BC-A11C-0E3CE9B78BD5}"/>
              </a:ext>
            </a:extLst>
          </p:cNvPr>
          <p:cNvSpPr/>
          <p:nvPr/>
        </p:nvSpPr>
        <p:spPr>
          <a:xfrm>
            <a:off x="679009" y="5241450"/>
            <a:ext cx="7767872" cy="361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hu-HU" sz="1600" dirty="0">
                <a:latin typeface="Trebuchet MS" panose="020B0603020202020204" pitchFamily="34" charset="0"/>
                <a:hlinkClick r:id="rId4"/>
              </a:rPr>
              <a:t>Judit_Bartha@epam.com</a:t>
            </a:r>
            <a:endParaRPr lang="hu-HU" sz="1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6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Working with multiple promises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t="24986" b="15915"/>
          <a:stretch/>
        </p:blipFill>
        <p:spPr>
          <a:xfrm>
            <a:off x="152400" y="2899775"/>
            <a:ext cx="8839201" cy="9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932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4300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hu-HU" sz="2600">
                <a:solidFill>
                  <a:srgbClr val="444444"/>
                </a:solidFill>
              </a:rPr>
              <a:t>Working with multiple promises</a:t>
            </a:r>
            <a:endParaRPr sz="2600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-1678214" y="229811"/>
            <a:ext cx="138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444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l="1424" t="2824" r="985" b="2711"/>
          <a:stretch/>
        </p:blipFill>
        <p:spPr>
          <a:xfrm>
            <a:off x="849104" y="1626325"/>
            <a:ext cx="7427547" cy="350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rgbClr val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3750</Words>
  <Application>Microsoft Office PowerPoint</Application>
  <PresentationFormat>On-screen Show (4:3)</PresentationFormat>
  <Paragraphs>776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Arial Black</vt:lpstr>
      <vt:lpstr>Roboto Mono</vt:lpstr>
      <vt:lpstr>Consolas</vt:lpstr>
      <vt:lpstr>Trebuchet MS</vt:lpstr>
      <vt:lpstr>Merriweather Sans</vt:lpstr>
      <vt:lpstr>Calibri</vt:lpstr>
      <vt:lpstr>Custom Design</vt:lpstr>
      <vt:lpstr>Cover Slides</vt:lpstr>
      <vt:lpstr>PowerPoint Presentation</vt:lpstr>
      <vt:lpstr>PowerPoint Presentation</vt:lpstr>
      <vt:lpstr>PowerPoint Presentation</vt:lpstr>
      <vt:lpstr>Promises: recap!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RxJS: an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(break)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RxJS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RxJS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Judit Bartha</dc:creator>
  <cp:lastModifiedBy>Judit Bartha</cp:lastModifiedBy>
  <cp:revision>2</cp:revision>
  <dcterms:modified xsi:type="dcterms:W3CDTF">2020-03-25T07:48:31Z</dcterms:modified>
</cp:coreProperties>
</file>